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sldIdLst>
    <p:sldId id="256" r:id="rId2"/>
    <p:sldId id="391" r:id="rId3"/>
    <p:sldId id="394" r:id="rId4"/>
    <p:sldId id="395" r:id="rId5"/>
    <p:sldId id="396" r:id="rId6"/>
    <p:sldId id="397" r:id="rId7"/>
    <p:sldId id="401" r:id="rId8"/>
    <p:sldId id="398" r:id="rId9"/>
    <p:sldId id="399" r:id="rId10"/>
    <p:sldId id="400" r:id="rId11"/>
    <p:sldId id="402" r:id="rId12"/>
    <p:sldId id="403" r:id="rId13"/>
    <p:sldId id="581" r:id="rId14"/>
    <p:sldId id="580" r:id="rId15"/>
    <p:sldId id="404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FAA4"/>
    <a:srgbClr val="CC0099"/>
    <a:srgbClr val="006600"/>
    <a:srgbClr val="FFFF00"/>
    <a:srgbClr val="FF00FF"/>
    <a:srgbClr val="B2B2B2"/>
    <a:srgbClr val="C0C0C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4723" autoAdjust="0"/>
  </p:normalViewPr>
  <p:slideViewPr>
    <p:cSldViewPr snapToGrid="0">
      <p:cViewPr varScale="1">
        <p:scale>
          <a:sx n="97" d="100"/>
          <a:sy n="97" d="100"/>
        </p:scale>
        <p:origin x="2022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7E73CBFB-C8C5-47A7-B9C6-066D7739AA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260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4E47BB-FA9C-4687-A12B-AE91929B2664}" type="slidenum">
              <a:rPr lang="en-US" smtClean="0">
                <a:latin typeface="Arial" pitchFamily="34" charset="0"/>
                <a:cs typeface="Arial" pitchFamily="34" charset="0"/>
              </a:rPr>
              <a:pPr/>
              <a:t>13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441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4E47BB-FA9C-4687-A12B-AE91929B2664}" type="slidenum">
              <a:rPr lang="en-US" smtClean="0">
                <a:latin typeface="Arial" pitchFamily="34" charset="0"/>
                <a:cs typeface="Arial" pitchFamily="34" charset="0"/>
              </a:rPr>
              <a:pPr/>
              <a:t>14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736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3C20B-07C8-4DF5-B58D-265A5BE8B4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BDBD-3B26-4DE3-9836-6A019D312E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1B42F-49CC-4ECF-818B-2B9CD3DAB4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886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3886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EE1AD6-9B6D-4531-9EAE-3CE8594031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88AD2E-DDC1-4C30-9F39-FD2C6B9E03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A823E-DDC9-442B-8571-F79408D9BE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3AD25-083E-4E24-B3C5-0D0C50AC3D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D15FD-F473-49D6-9059-C600F9EC62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8757EB-C398-4107-8390-7696A5E0E5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575A24-A3FD-4AE1-A70C-20D07DE586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76200"/>
            <a:ext cx="2286000" cy="6049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76200"/>
            <a:ext cx="6705600" cy="6049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5C94F-C178-43C6-9E82-D505560647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7924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473825"/>
            <a:ext cx="457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fld id="{DB576908-CD13-4C7A-BC89-D1101535D7F4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56687" name="Group 15"/>
          <p:cNvGrpSpPr>
            <a:grpSpLocks/>
          </p:cNvGrpSpPr>
          <p:nvPr userDrawn="1"/>
        </p:nvGrpSpPr>
        <p:grpSpPr bwMode="auto">
          <a:xfrm>
            <a:off x="228600" y="1219200"/>
            <a:ext cx="8458200" cy="5486400"/>
            <a:chOff x="96" y="768"/>
            <a:chExt cx="5328" cy="3456"/>
          </a:xfrm>
        </p:grpSpPr>
        <p:sp>
          <p:nvSpPr>
            <p:cNvPr id="156681" name="Line 9"/>
            <p:cNvSpPr>
              <a:spLocks noChangeShapeType="1"/>
            </p:cNvSpPr>
            <p:nvPr userDrawn="1"/>
          </p:nvSpPr>
          <p:spPr bwMode="auto">
            <a:xfrm>
              <a:off x="96" y="768"/>
              <a:ext cx="0" cy="3456"/>
            </a:xfrm>
            <a:prstGeom prst="line">
              <a:avLst/>
            </a:prstGeom>
            <a:noFill/>
            <a:ln w="38100">
              <a:solidFill>
                <a:srgbClr val="3366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6682" name="Line 10"/>
            <p:cNvSpPr>
              <a:spLocks noChangeShapeType="1"/>
            </p:cNvSpPr>
            <p:nvPr userDrawn="1"/>
          </p:nvSpPr>
          <p:spPr bwMode="auto">
            <a:xfrm>
              <a:off x="96" y="4224"/>
              <a:ext cx="5328" cy="0"/>
            </a:xfrm>
            <a:prstGeom prst="line">
              <a:avLst/>
            </a:prstGeom>
            <a:noFill/>
            <a:ln w="38100">
              <a:solidFill>
                <a:srgbClr val="3366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6683" name="Line 11"/>
            <p:cNvSpPr>
              <a:spLocks noChangeShapeType="1"/>
            </p:cNvSpPr>
            <p:nvPr userDrawn="1"/>
          </p:nvSpPr>
          <p:spPr bwMode="auto">
            <a:xfrm>
              <a:off x="192" y="960"/>
              <a:ext cx="0" cy="3168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6684" name="Line 12"/>
            <p:cNvSpPr>
              <a:spLocks noChangeShapeType="1"/>
            </p:cNvSpPr>
            <p:nvPr userDrawn="1"/>
          </p:nvSpPr>
          <p:spPr bwMode="auto">
            <a:xfrm>
              <a:off x="192" y="4128"/>
              <a:ext cx="5040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13" name="Picture 2" descr="C:\Files\VBall\Logos\LS_Logo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91440"/>
            <a:ext cx="836612" cy="8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5740283" y="6530504"/>
            <a:ext cx="272702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" b="0" dirty="0"/>
              <a:t>2025LS_Junior_ScorerTest_Key.pptx - Copyright 2025 Crane-Consulting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FF33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3366C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66CC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3366CC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366CC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366CC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CC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CC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CC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CC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2.png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5.e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hyperlink" Target="mailto:lsrscorechair@gmail.com" TargetMode="Externa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8C176-BFB0-46C5-AFFE-8C5866B1355A}" type="slidenum">
              <a:rPr lang="en-US"/>
              <a:pPr/>
              <a:t>1</a:t>
            </a:fld>
            <a:endParaRPr lang="en-US"/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108488" y="1811685"/>
            <a:ext cx="9035512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20700" indent="-287338">
              <a:spcBef>
                <a:spcPct val="150000"/>
              </a:spcBef>
              <a:buFont typeface="Wingdings" pitchFamily="2" charset="2"/>
              <a:buChar char="Ø"/>
            </a:pPr>
            <a:r>
              <a:rPr lang="en-US" sz="2000" dirty="0"/>
              <a:t>Most pages are automatic, wait for the       picture to appear at the bottom left of the page before going to the next slide</a:t>
            </a:r>
          </a:p>
          <a:p>
            <a:pPr marL="520700" indent="-287338">
              <a:spcBef>
                <a:spcPct val="150000"/>
              </a:spcBef>
              <a:buFont typeface="Wingdings" pitchFamily="2" charset="2"/>
              <a:buChar char="Ø"/>
            </a:pPr>
            <a:r>
              <a:rPr lang="en-US" sz="2000" dirty="0"/>
              <a:t>If you see      ,it means you need to advance the slide</a:t>
            </a:r>
            <a:br>
              <a:rPr lang="en-US" sz="2000" dirty="0"/>
            </a:br>
            <a:r>
              <a:rPr lang="en-US" sz="1600" dirty="0"/>
              <a:t>(click the mouse, press the Enter key, Page Down or press the down arrow)</a:t>
            </a:r>
          </a:p>
        </p:txBody>
      </p:sp>
      <p:pic>
        <p:nvPicPr>
          <p:cNvPr id="2064" name="Picture 16" descr="Vball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7" y="6468144"/>
            <a:ext cx="216693" cy="224756"/>
          </a:xfrm>
          <a:prstGeom prst="rect">
            <a:avLst/>
          </a:prstGeom>
          <a:noFill/>
        </p:spPr>
      </p:pic>
      <p:pic>
        <p:nvPicPr>
          <p:cNvPr id="2066" name="Picture 18" descr="Vball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6859" y="1802601"/>
            <a:ext cx="407469" cy="422021"/>
          </a:xfrm>
          <a:prstGeom prst="rect">
            <a:avLst/>
          </a:prstGeom>
          <a:noFill/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912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0" y="6096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Administrative Slide</a:t>
            </a:r>
          </a:p>
        </p:txBody>
      </p:sp>
      <p:pic>
        <p:nvPicPr>
          <p:cNvPr id="2" name="Picture 9" descr="Click Next">
            <a:extLst>
              <a:ext uri="{FF2B5EF4-FFF2-40B4-BE49-F238E27FC236}">
                <a16:creationId xmlns:a16="http://schemas.microsoft.com/office/drawing/2014/main" id="{90B78089-6EED-9BE9-7D08-FF2B82445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1423" y="2872510"/>
            <a:ext cx="3937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77DD-2576-46FF-9364-40A22797B17A}" type="slidenum">
              <a:rPr lang="en-US"/>
              <a:pPr/>
              <a:t>2</a:t>
            </a:fld>
            <a:endParaRPr lang="en-US" dirty="0"/>
          </a:p>
        </p:txBody>
      </p:sp>
      <p:pic>
        <p:nvPicPr>
          <p:cNvPr id="223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912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3236" name="Text Box 4"/>
          <p:cNvSpPr txBox="1">
            <a:spLocks noChangeArrowheads="1"/>
          </p:cNvSpPr>
          <p:nvPr/>
        </p:nvSpPr>
        <p:spPr bwMode="auto">
          <a:xfrm>
            <a:off x="0" y="1500188"/>
            <a:ext cx="91440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Scorer Certification</a:t>
            </a:r>
          </a:p>
          <a:p>
            <a:pPr algn="ctr">
              <a:spcBef>
                <a:spcPct val="50000"/>
              </a:spcBef>
            </a:pPr>
            <a:r>
              <a:rPr lang="en-US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Junior Scorer Test Review </a:t>
            </a:r>
          </a:p>
        </p:txBody>
      </p:sp>
      <p:sp>
        <p:nvSpPr>
          <p:cNvPr id="223239" name="Text Box 7"/>
          <p:cNvSpPr txBox="1">
            <a:spLocks noChangeArrowheads="1"/>
          </p:cNvSpPr>
          <p:nvPr/>
        </p:nvSpPr>
        <p:spPr bwMode="auto">
          <a:xfrm>
            <a:off x="7551180" y="6367463"/>
            <a:ext cx="82907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800" b="0" dirty="0"/>
              <a:t>Rev. 11/13/25</a:t>
            </a:r>
          </a:p>
        </p:txBody>
      </p:sp>
      <p:graphicFrame>
        <p:nvGraphicFramePr>
          <p:cNvPr id="223240" name="Object 8"/>
          <p:cNvGraphicFramePr>
            <a:graphicFrameLocks noChangeAspect="1"/>
          </p:cNvGraphicFramePr>
          <p:nvPr/>
        </p:nvGraphicFramePr>
        <p:xfrm>
          <a:off x="3182938" y="2960688"/>
          <a:ext cx="2778125" cy="278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2773080" imgH="2773080" progId="CorelDraw.Graphic.13">
                  <p:embed/>
                </p:oleObj>
              </mc:Choice>
              <mc:Fallback>
                <p:oleObj name="CorelDRAW" r:id="rId3" imgW="2773080" imgH="2773080" progId="CorelDraw.Graphic.1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2938" y="2960688"/>
                        <a:ext cx="2778125" cy="2782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6" descr="Vball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57" y="6468144"/>
            <a:ext cx="216693" cy="22475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3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3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3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F983DC4-0891-E824-8F9A-F03C948E8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223" y="2054223"/>
            <a:ext cx="5690781" cy="4359194"/>
          </a:xfrm>
          <a:prstGeom prst="rect">
            <a:avLst/>
          </a:prstGeom>
        </p:spPr>
      </p:pic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FCF8-B95E-4F2F-897D-03534B0369A9}" type="slidenum">
              <a:rPr lang="en-US"/>
              <a:pPr/>
              <a:t>3</a:t>
            </a:fld>
            <a:endParaRPr lang="en-US"/>
          </a:p>
        </p:txBody>
      </p:sp>
      <p:sp>
        <p:nvSpPr>
          <p:cNvPr id="229387" name="Rectangle 11"/>
          <p:cNvSpPr>
            <a:spLocks noChangeArrowheads="1"/>
          </p:cNvSpPr>
          <p:nvPr/>
        </p:nvSpPr>
        <p:spPr bwMode="auto">
          <a:xfrm>
            <a:off x="403225" y="1446213"/>
            <a:ext cx="85756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1.  Team A is serving from your left. List the areas that should be completed</a:t>
            </a:r>
            <a:br>
              <a:rPr lang="en-US" dirty="0"/>
            </a:br>
            <a:r>
              <a:rPr lang="en-US" dirty="0"/>
              <a:t>     in pen, prior to the first serve. (7 Points)</a:t>
            </a:r>
          </a:p>
        </p:txBody>
      </p:sp>
      <p:sp>
        <p:nvSpPr>
          <p:cNvPr id="229389" name="Rectangle 13"/>
          <p:cNvSpPr>
            <a:spLocks noChangeArrowheads="1"/>
          </p:cNvSpPr>
          <p:nvPr/>
        </p:nvSpPr>
        <p:spPr bwMode="auto">
          <a:xfrm>
            <a:off x="3000373" y="2087564"/>
            <a:ext cx="2944812" cy="650874"/>
          </a:xfrm>
          <a:prstGeom prst="rect">
            <a:avLst/>
          </a:prstGeom>
          <a:solidFill>
            <a:srgbClr val="B2B2B2">
              <a:alpha val="4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90" name="Rectangle 14"/>
          <p:cNvSpPr>
            <a:spLocks noChangeArrowheads="1"/>
          </p:cNvSpPr>
          <p:nvPr/>
        </p:nvSpPr>
        <p:spPr bwMode="auto">
          <a:xfrm>
            <a:off x="6000751" y="3490913"/>
            <a:ext cx="1324291" cy="551655"/>
          </a:xfrm>
          <a:prstGeom prst="rect">
            <a:avLst/>
          </a:prstGeom>
          <a:solidFill>
            <a:srgbClr val="B2B2B2">
              <a:alpha val="4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91" name="Rectangle 15"/>
          <p:cNvSpPr>
            <a:spLocks noChangeArrowheads="1"/>
          </p:cNvSpPr>
          <p:nvPr/>
        </p:nvSpPr>
        <p:spPr bwMode="auto">
          <a:xfrm>
            <a:off x="6877050" y="4090989"/>
            <a:ext cx="450382" cy="137314"/>
          </a:xfrm>
          <a:prstGeom prst="rect">
            <a:avLst/>
          </a:prstGeom>
          <a:solidFill>
            <a:srgbClr val="B2B2B2">
              <a:alpha val="4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92" name="Rectangle 16"/>
          <p:cNvSpPr>
            <a:spLocks noChangeArrowheads="1"/>
          </p:cNvSpPr>
          <p:nvPr/>
        </p:nvSpPr>
        <p:spPr bwMode="auto">
          <a:xfrm>
            <a:off x="1738313" y="4228303"/>
            <a:ext cx="2400299" cy="174523"/>
          </a:xfrm>
          <a:prstGeom prst="rect">
            <a:avLst/>
          </a:prstGeom>
          <a:solidFill>
            <a:srgbClr val="B2B2B2">
              <a:alpha val="4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97" name="Rectangle 21"/>
          <p:cNvSpPr>
            <a:spLocks noChangeArrowheads="1"/>
          </p:cNvSpPr>
          <p:nvPr/>
        </p:nvSpPr>
        <p:spPr bwMode="auto">
          <a:xfrm>
            <a:off x="6522243" y="2087564"/>
            <a:ext cx="805187" cy="284161"/>
          </a:xfrm>
          <a:prstGeom prst="rect">
            <a:avLst/>
          </a:prstGeom>
          <a:solidFill>
            <a:srgbClr val="B2B2B2">
              <a:alpha val="4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4914897" y="4228306"/>
            <a:ext cx="1964353" cy="174520"/>
          </a:xfrm>
          <a:custGeom>
            <a:avLst/>
            <a:gdLst>
              <a:gd name="connsiteX0" fmla="*/ 0 w 2379413"/>
              <a:gd name="connsiteY0" fmla="*/ 0 h 406184"/>
              <a:gd name="connsiteX1" fmla="*/ 2379413 w 2379413"/>
              <a:gd name="connsiteY1" fmla="*/ 0 h 406184"/>
              <a:gd name="connsiteX2" fmla="*/ 2379413 w 2379413"/>
              <a:gd name="connsiteY2" fmla="*/ 406184 h 406184"/>
              <a:gd name="connsiteX3" fmla="*/ 0 w 2379413"/>
              <a:gd name="connsiteY3" fmla="*/ 406184 h 406184"/>
              <a:gd name="connsiteX4" fmla="*/ 0 w 2379413"/>
              <a:gd name="connsiteY4" fmla="*/ 0 h 406184"/>
              <a:gd name="connsiteX0" fmla="*/ 0 w 2379413"/>
              <a:gd name="connsiteY0" fmla="*/ 0 h 406184"/>
              <a:gd name="connsiteX1" fmla="*/ 2379413 w 2379413"/>
              <a:gd name="connsiteY1" fmla="*/ 0 h 406184"/>
              <a:gd name="connsiteX2" fmla="*/ 2379413 w 2379413"/>
              <a:gd name="connsiteY2" fmla="*/ 215107 h 406184"/>
              <a:gd name="connsiteX3" fmla="*/ 2379413 w 2379413"/>
              <a:gd name="connsiteY3" fmla="*/ 406184 h 406184"/>
              <a:gd name="connsiteX4" fmla="*/ 0 w 2379413"/>
              <a:gd name="connsiteY4" fmla="*/ 406184 h 406184"/>
              <a:gd name="connsiteX5" fmla="*/ 0 w 2379413"/>
              <a:gd name="connsiteY5" fmla="*/ 0 h 406184"/>
              <a:gd name="connsiteX0" fmla="*/ 0 w 2384175"/>
              <a:gd name="connsiteY0" fmla="*/ 0 h 406184"/>
              <a:gd name="connsiteX1" fmla="*/ 2379413 w 2384175"/>
              <a:gd name="connsiteY1" fmla="*/ 0 h 406184"/>
              <a:gd name="connsiteX2" fmla="*/ 2384175 w 2384175"/>
              <a:gd name="connsiteY2" fmla="*/ 165101 h 406184"/>
              <a:gd name="connsiteX3" fmla="*/ 2379413 w 2384175"/>
              <a:gd name="connsiteY3" fmla="*/ 406184 h 406184"/>
              <a:gd name="connsiteX4" fmla="*/ 0 w 2384175"/>
              <a:gd name="connsiteY4" fmla="*/ 406184 h 406184"/>
              <a:gd name="connsiteX5" fmla="*/ 0 w 2384175"/>
              <a:gd name="connsiteY5" fmla="*/ 0 h 406184"/>
              <a:gd name="connsiteX0" fmla="*/ 0 w 2384175"/>
              <a:gd name="connsiteY0" fmla="*/ 0 h 406184"/>
              <a:gd name="connsiteX1" fmla="*/ 1941263 w 2384175"/>
              <a:gd name="connsiteY1" fmla="*/ 794 h 406184"/>
              <a:gd name="connsiteX2" fmla="*/ 2379413 w 2384175"/>
              <a:gd name="connsiteY2" fmla="*/ 0 h 406184"/>
              <a:gd name="connsiteX3" fmla="*/ 2384175 w 2384175"/>
              <a:gd name="connsiteY3" fmla="*/ 165101 h 406184"/>
              <a:gd name="connsiteX4" fmla="*/ 2379413 w 2384175"/>
              <a:gd name="connsiteY4" fmla="*/ 406184 h 406184"/>
              <a:gd name="connsiteX5" fmla="*/ 0 w 2384175"/>
              <a:gd name="connsiteY5" fmla="*/ 406184 h 406184"/>
              <a:gd name="connsiteX6" fmla="*/ 0 w 2384175"/>
              <a:gd name="connsiteY6" fmla="*/ 0 h 406184"/>
              <a:gd name="connsiteX0" fmla="*/ 0 w 2384175"/>
              <a:gd name="connsiteY0" fmla="*/ 0 h 406184"/>
              <a:gd name="connsiteX1" fmla="*/ 1941263 w 2384175"/>
              <a:gd name="connsiteY1" fmla="*/ 794 h 406184"/>
              <a:gd name="connsiteX2" fmla="*/ 1938882 w 2384175"/>
              <a:gd name="connsiteY2" fmla="*/ 164306 h 406184"/>
              <a:gd name="connsiteX3" fmla="*/ 2384175 w 2384175"/>
              <a:gd name="connsiteY3" fmla="*/ 165101 h 406184"/>
              <a:gd name="connsiteX4" fmla="*/ 2379413 w 2384175"/>
              <a:gd name="connsiteY4" fmla="*/ 406184 h 406184"/>
              <a:gd name="connsiteX5" fmla="*/ 0 w 2384175"/>
              <a:gd name="connsiteY5" fmla="*/ 406184 h 406184"/>
              <a:gd name="connsiteX6" fmla="*/ 0 w 2384175"/>
              <a:gd name="connsiteY6" fmla="*/ 0 h 406184"/>
              <a:gd name="connsiteX0" fmla="*/ 0 w 2384175"/>
              <a:gd name="connsiteY0" fmla="*/ 0 h 406184"/>
              <a:gd name="connsiteX1" fmla="*/ 1941263 w 2384175"/>
              <a:gd name="connsiteY1" fmla="*/ 794 h 406184"/>
              <a:gd name="connsiteX2" fmla="*/ 1938882 w 2384175"/>
              <a:gd name="connsiteY2" fmla="*/ 164305 h 406184"/>
              <a:gd name="connsiteX3" fmla="*/ 2384175 w 2384175"/>
              <a:gd name="connsiteY3" fmla="*/ 165101 h 406184"/>
              <a:gd name="connsiteX4" fmla="*/ 2379413 w 2384175"/>
              <a:gd name="connsiteY4" fmla="*/ 406184 h 406184"/>
              <a:gd name="connsiteX5" fmla="*/ 0 w 2384175"/>
              <a:gd name="connsiteY5" fmla="*/ 406184 h 406184"/>
              <a:gd name="connsiteX6" fmla="*/ 0 w 2384175"/>
              <a:gd name="connsiteY6" fmla="*/ 0 h 406184"/>
              <a:gd name="connsiteX0" fmla="*/ 0 w 2384175"/>
              <a:gd name="connsiteY0" fmla="*/ 0 h 406184"/>
              <a:gd name="connsiteX1" fmla="*/ 1941263 w 2384175"/>
              <a:gd name="connsiteY1" fmla="*/ 794 h 406184"/>
              <a:gd name="connsiteX2" fmla="*/ 1938882 w 2384175"/>
              <a:gd name="connsiteY2" fmla="*/ 164305 h 406184"/>
              <a:gd name="connsiteX3" fmla="*/ 2384175 w 2384175"/>
              <a:gd name="connsiteY3" fmla="*/ 165101 h 406184"/>
              <a:gd name="connsiteX4" fmla="*/ 2379413 w 2384175"/>
              <a:gd name="connsiteY4" fmla="*/ 406184 h 406184"/>
              <a:gd name="connsiteX5" fmla="*/ 0 w 2384175"/>
              <a:gd name="connsiteY5" fmla="*/ 406184 h 406184"/>
              <a:gd name="connsiteX6" fmla="*/ 0 w 2384175"/>
              <a:gd name="connsiteY6" fmla="*/ 0 h 406184"/>
              <a:gd name="connsiteX0" fmla="*/ 0 w 2384175"/>
              <a:gd name="connsiteY0" fmla="*/ 0 h 406184"/>
              <a:gd name="connsiteX1" fmla="*/ 1941263 w 2384175"/>
              <a:gd name="connsiteY1" fmla="*/ 794 h 406184"/>
              <a:gd name="connsiteX2" fmla="*/ 2384175 w 2384175"/>
              <a:gd name="connsiteY2" fmla="*/ 165101 h 406184"/>
              <a:gd name="connsiteX3" fmla="*/ 2379413 w 2384175"/>
              <a:gd name="connsiteY3" fmla="*/ 406184 h 406184"/>
              <a:gd name="connsiteX4" fmla="*/ 0 w 2384175"/>
              <a:gd name="connsiteY4" fmla="*/ 406184 h 406184"/>
              <a:gd name="connsiteX5" fmla="*/ 0 w 2384175"/>
              <a:gd name="connsiteY5" fmla="*/ 0 h 406184"/>
              <a:gd name="connsiteX0" fmla="*/ 0 w 2503808"/>
              <a:gd name="connsiteY0" fmla="*/ 0 h 406184"/>
              <a:gd name="connsiteX1" fmla="*/ 1941263 w 2503808"/>
              <a:gd name="connsiteY1" fmla="*/ 794 h 406184"/>
              <a:gd name="connsiteX2" fmla="*/ 2379413 w 2503808"/>
              <a:gd name="connsiteY2" fmla="*/ 406184 h 406184"/>
              <a:gd name="connsiteX3" fmla="*/ 0 w 2503808"/>
              <a:gd name="connsiteY3" fmla="*/ 406184 h 406184"/>
              <a:gd name="connsiteX4" fmla="*/ 0 w 2503808"/>
              <a:gd name="connsiteY4" fmla="*/ 0 h 406184"/>
              <a:gd name="connsiteX0" fmla="*/ 0 w 2210035"/>
              <a:gd name="connsiteY0" fmla="*/ 0 h 406184"/>
              <a:gd name="connsiteX1" fmla="*/ 1941263 w 2210035"/>
              <a:gd name="connsiteY1" fmla="*/ 794 h 406184"/>
              <a:gd name="connsiteX2" fmla="*/ 1937001 w 2210035"/>
              <a:gd name="connsiteY2" fmla="*/ 389557 h 406184"/>
              <a:gd name="connsiteX3" fmla="*/ 0 w 2210035"/>
              <a:gd name="connsiteY3" fmla="*/ 406184 h 406184"/>
              <a:gd name="connsiteX4" fmla="*/ 0 w 2210035"/>
              <a:gd name="connsiteY4" fmla="*/ 0 h 406184"/>
              <a:gd name="connsiteX0" fmla="*/ 0 w 2184136"/>
              <a:gd name="connsiteY0" fmla="*/ 0 h 406184"/>
              <a:gd name="connsiteX1" fmla="*/ 1941263 w 2184136"/>
              <a:gd name="connsiteY1" fmla="*/ 794 h 406184"/>
              <a:gd name="connsiteX2" fmla="*/ 1937001 w 2184136"/>
              <a:gd name="connsiteY2" fmla="*/ 389557 h 406184"/>
              <a:gd name="connsiteX3" fmla="*/ 0 w 2184136"/>
              <a:gd name="connsiteY3" fmla="*/ 406184 h 406184"/>
              <a:gd name="connsiteX4" fmla="*/ 0 w 2184136"/>
              <a:gd name="connsiteY4" fmla="*/ 0 h 406184"/>
              <a:gd name="connsiteX0" fmla="*/ 0 w 2181532"/>
              <a:gd name="connsiteY0" fmla="*/ 49300 h 455484"/>
              <a:gd name="connsiteX1" fmla="*/ 1941263 w 2181532"/>
              <a:gd name="connsiteY1" fmla="*/ 50094 h 455484"/>
              <a:gd name="connsiteX2" fmla="*/ 1937001 w 2181532"/>
              <a:gd name="connsiteY2" fmla="*/ 438857 h 455484"/>
              <a:gd name="connsiteX3" fmla="*/ 0 w 2181532"/>
              <a:gd name="connsiteY3" fmla="*/ 455484 h 455484"/>
              <a:gd name="connsiteX4" fmla="*/ 0 w 2181532"/>
              <a:gd name="connsiteY4" fmla="*/ 49300 h 455484"/>
              <a:gd name="connsiteX0" fmla="*/ 0 w 2181532"/>
              <a:gd name="connsiteY0" fmla="*/ 49300 h 472356"/>
              <a:gd name="connsiteX1" fmla="*/ 1941263 w 2181532"/>
              <a:gd name="connsiteY1" fmla="*/ 50093 h 472356"/>
              <a:gd name="connsiteX2" fmla="*/ 1937001 w 2181532"/>
              <a:gd name="connsiteY2" fmla="*/ 438857 h 472356"/>
              <a:gd name="connsiteX3" fmla="*/ 0 w 2181532"/>
              <a:gd name="connsiteY3" fmla="*/ 455484 h 472356"/>
              <a:gd name="connsiteX4" fmla="*/ 0 w 2181532"/>
              <a:gd name="connsiteY4" fmla="*/ 49300 h 472356"/>
              <a:gd name="connsiteX0" fmla="*/ 0 w 2181532"/>
              <a:gd name="connsiteY0" fmla="*/ 49300 h 472356"/>
              <a:gd name="connsiteX1" fmla="*/ 1941263 w 2181532"/>
              <a:gd name="connsiteY1" fmla="*/ 50093 h 472356"/>
              <a:gd name="connsiteX2" fmla="*/ 1937001 w 2181532"/>
              <a:gd name="connsiteY2" fmla="*/ 438857 h 472356"/>
              <a:gd name="connsiteX3" fmla="*/ 0 w 2181532"/>
              <a:gd name="connsiteY3" fmla="*/ 455484 h 472356"/>
              <a:gd name="connsiteX4" fmla="*/ 0 w 2181532"/>
              <a:gd name="connsiteY4" fmla="*/ 49300 h 472356"/>
              <a:gd name="connsiteX0" fmla="*/ 0 w 2181532"/>
              <a:gd name="connsiteY0" fmla="*/ 49300 h 472356"/>
              <a:gd name="connsiteX1" fmla="*/ 1941263 w 2181532"/>
              <a:gd name="connsiteY1" fmla="*/ 50093 h 472356"/>
              <a:gd name="connsiteX2" fmla="*/ 1937001 w 2181532"/>
              <a:gd name="connsiteY2" fmla="*/ 438857 h 472356"/>
              <a:gd name="connsiteX3" fmla="*/ 0 w 2181532"/>
              <a:gd name="connsiteY3" fmla="*/ 455484 h 472356"/>
              <a:gd name="connsiteX4" fmla="*/ 0 w 2181532"/>
              <a:gd name="connsiteY4" fmla="*/ 49300 h 472356"/>
              <a:gd name="connsiteX0" fmla="*/ 0 w 2181532"/>
              <a:gd name="connsiteY0" fmla="*/ 49300 h 472356"/>
              <a:gd name="connsiteX1" fmla="*/ 1941263 w 2181532"/>
              <a:gd name="connsiteY1" fmla="*/ 50093 h 472356"/>
              <a:gd name="connsiteX2" fmla="*/ 1937001 w 2181532"/>
              <a:gd name="connsiteY2" fmla="*/ 438857 h 472356"/>
              <a:gd name="connsiteX3" fmla="*/ 0 w 2181532"/>
              <a:gd name="connsiteY3" fmla="*/ 455484 h 472356"/>
              <a:gd name="connsiteX4" fmla="*/ 0 w 2181532"/>
              <a:gd name="connsiteY4" fmla="*/ 49300 h 472356"/>
              <a:gd name="connsiteX0" fmla="*/ 0 w 2181532"/>
              <a:gd name="connsiteY0" fmla="*/ 49300 h 472356"/>
              <a:gd name="connsiteX1" fmla="*/ 1941263 w 2181532"/>
              <a:gd name="connsiteY1" fmla="*/ 50093 h 472356"/>
              <a:gd name="connsiteX2" fmla="*/ 1937001 w 2181532"/>
              <a:gd name="connsiteY2" fmla="*/ 438857 h 472356"/>
              <a:gd name="connsiteX3" fmla="*/ 0 w 2181532"/>
              <a:gd name="connsiteY3" fmla="*/ 455484 h 472356"/>
              <a:gd name="connsiteX4" fmla="*/ 0 w 2181532"/>
              <a:gd name="connsiteY4" fmla="*/ 49300 h 472356"/>
              <a:gd name="connsiteX0" fmla="*/ 0 w 2081481"/>
              <a:gd name="connsiteY0" fmla="*/ 49300 h 472356"/>
              <a:gd name="connsiteX1" fmla="*/ 1941263 w 2081481"/>
              <a:gd name="connsiteY1" fmla="*/ 50093 h 472356"/>
              <a:gd name="connsiteX2" fmla="*/ 1937001 w 2081481"/>
              <a:gd name="connsiteY2" fmla="*/ 438857 h 472356"/>
              <a:gd name="connsiteX3" fmla="*/ 0 w 2081481"/>
              <a:gd name="connsiteY3" fmla="*/ 455484 h 472356"/>
              <a:gd name="connsiteX4" fmla="*/ 0 w 2081481"/>
              <a:gd name="connsiteY4" fmla="*/ 49300 h 472356"/>
              <a:gd name="connsiteX0" fmla="*/ 0 w 2081481"/>
              <a:gd name="connsiteY0" fmla="*/ 28323 h 451379"/>
              <a:gd name="connsiteX1" fmla="*/ 1941263 w 2081481"/>
              <a:gd name="connsiteY1" fmla="*/ 29116 h 451379"/>
              <a:gd name="connsiteX2" fmla="*/ 1937001 w 2081481"/>
              <a:gd name="connsiteY2" fmla="*/ 417880 h 451379"/>
              <a:gd name="connsiteX3" fmla="*/ 0 w 2081481"/>
              <a:gd name="connsiteY3" fmla="*/ 434507 h 451379"/>
              <a:gd name="connsiteX4" fmla="*/ 0 w 2081481"/>
              <a:gd name="connsiteY4" fmla="*/ 28323 h 451379"/>
              <a:gd name="connsiteX0" fmla="*/ 0 w 1985266"/>
              <a:gd name="connsiteY0" fmla="*/ 28323 h 545936"/>
              <a:gd name="connsiteX1" fmla="*/ 1941263 w 1985266"/>
              <a:gd name="connsiteY1" fmla="*/ 29116 h 545936"/>
              <a:gd name="connsiteX2" fmla="*/ 1937001 w 1985266"/>
              <a:gd name="connsiteY2" fmla="*/ 417880 h 545936"/>
              <a:gd name="connsiteX3" fmla="*/ 0 w 1985266"/>
              <a:gd name="connsiteY3" fmla="*/ 434507 h 545936"/>
              <a:gd name="connsiteX4" fmla="*/ 0 w 1985266"/>
              <a:gd name="connsiteY4" fmla="*/ 28323 h 545936"/>
              <a:gd name="connsiteX0" fmla="*/ 0 w 1985266"/>
              <a:gd name="connsiteY0" fmla="*/ 28323 h 545936"/>
              <a:gd name="connsiteX1" fmla="*/ 1941263 w 1985266"/>
              <a:gd name="connsiteY1" fmla="*/ 29116 h 545936"/>
              <a:gd name="connsiteX2" fmla="*/ 1937001 w 1985266"/>
              <a:gd name="connsiteY2" fmla="*/ 417880 h 545936"/>
              <a:gd name="connsiteX3" fmla="*/ 0 w 1985266"/>
              <a:gd name="connsiteY3" fmla="*/ 434507 h 545936"/>
              <a:gd name="connsiteX4" fmla="*/ 0 w 1985266"/>
              <a:gd name="connsiteY4" fmla="*/ 28323 h 545936"/>
              <a:gd name="connsiteX0" fmla="*/ 0 w 1985266"/>
              <a:gd name="connsiteY0" fmla="*/ 28323 h 545936"/>
              <a:gd name="connsiteX1" fmla="*/ 1941263 w 1985266"/>
              <a:gd name="connsiteY1" fmla="*/ 29116 h 545936"/>
              <a:gd name="connsiteX2" fmla="*/ 1937001 w 1985266"/>
              <a:gd name="connsiteY2" fmla="*/ 417880 h 545936"/>
              <a:gd name="connsiteX3" fmla="*/ 0 w 1985266"/>
              <a:gd name="connsiteY3" fmla="*/ 434507 h 545936"/>
              <a:gd name="connsiteX4" fmla="*/ 0 w 1985266"/>
              <a:gd name="connsiteY4" fmla="*/ 28323 h 545936"/>
              <a:gd name="connsiteX0" fmla="*/ 0 w 1985266"/>
              <a:gd name="connsiteY0" fmla="*/ 28323 h 545936"/>
              <a:gd name="connsiteX1" fmla="*/ 1941263 w 1985266"/>
              <a:gd name="connsiteY1" fmla="*/ 29116 h 545936"/>
              <a:gd name="connsiteX2" fmla="*/ 1937001 w 1985266"/>
              <a:gd name="connsiteY2" fmla="*/ 417880 h 545936"/>
              <a:gd name="connsiteX3" fmla="*/ 0 w 1985266"/>
              <a:gd name="connsiteY3" fmla="*/ 434507 h 545936"/>
              <a:gd name="connsiteX4" fmla="*/ 0 w 1985266"/>
              <a:gd name="connsiteY4" fmla="*/ 28323 h 545936"/>
              <a:gd name="connsiteX0" fmla="*/ 0 w 1985266"/>
              <a:gd name="connsiteY0" fmla="*/ 28323 h 545936"/>
              <a:gd name="connsiteX1" fmla="*/ 1941263 w 1985266"/>
              <a:gd name="connsiteY1" fmla="*/ 29116 h 545936"/>
              <a:gd name="connsiteX2" fmla="*/ 1937001 w 1985266"/>
              <a:gd name="connsiteY2" fmla="*/ 417880 h 545936"/>
              <a:gd name="connsiteX3" fmla="*/ 0 w 1985266"/>
              <a:gd name="connsiteY3" fmla="*/ 434507 h 545936"/>
              <a:gd name="connsiteX4" fmla="*/ 0 w 1985266"/>
              <a:gd name="connsiteY4" fmla="*/ 28323 h 545936"/>
              <a:gd name="connsiteX0" fmla="*/ 0 w 1985266"/>
              <a:gd name="connsiteY0" fmla="*/ 28323 h 545936"/>
              <a:gd name="connsiteX1" fmla="*/ 1941263 w 1985266"/>
              <a:gd name="connsiteY1" fmla="*/ 29116 h 545936"/>
              <a:gd name="connsiteX2" fmla="*/ 1937001 w 1985266"/>
              <a:gd name="connsiteY2" fmla="*/ 417880 h 545936"/>
              <a:gd name="connsiteX3" fmla="*/ 0 w 1985266"/>
              <a:gd name="connsiteY3" fmla="*/ 434507 h 545936"/>
              <a:gd name="connsiteX4" fmla="*/ 0 w 1985266"/>
              <a:gd name="connsiteY4" fmla="*/ 28323 h 545936"/>
              <a:gd name="connsiteX0" fmla="*/ 0 w 1941263"/>
              <a:gd name="connsiteY0" fmla="*/ 28323 h 545936"/>
              <a:gd name="connsiteX1" fmla="*/ 1941263 w 1941263"/>
              <a:gd name="connsiteY1" fmla="*/ 29116 h 545936"/>
              <a:gd name="connsiteX2" fmla="*/ 1937001 w 1941263"/>
              <a:gd name="connsiteY2" fmla="*/ 417880 h 545936"/>
              <a:gd name="connsiteX3" fmla="*/ 0 w 1941263"/>
              <a:gd name="connsiteY3" fmla="*/ 434507 h 545936"/>
              <a:gd name="connsiteX4" fmla="*/ 0 w 1941263"/>
              <a:gd name="connsiteY4" fmla="*/ 28323 h 545936"/>
              <a:gd name="connsiteX0" fmla="*/ 0 w 1941263"/>
              <a:gd name="connsiteY0" fmla="*/ 28323 h 434507"/>
              <a:gd name="connsiteX1" fmla="*/ 1941263 w 1941263"/>
              <a:gd name="connsiteY1" fmla="*/ 29116 h 434507"/>
              <a:gd name="connsiteX2" fmla="*/ 1937001 w 1941263"/>
              <a:gd name="connsiteY2" fmla="*/ 417880 h 434507"/>
              <a:gd name="connsiteX3" fmla="*/ 0 w 1941263"/>
              <a:gd name="connsiteY3" fmla="*/ 434507 h 434507"/>
              <a:gd name="connsiteX4" fmla="*/ 0 w 1941263"/>
              <a:gd name="connsiteY4" fmla="*/ 28323 h 434507"/>
              <a:gd name="connsiteX0" fmla="*/ 0 w 1941263"/>
              <a:gd name="connsiteY0" fmla="*/ 0 h 406184"/>
              <a:gd name="connsiteX1" fmla="*/ 1941263 w 1941263"/>
              <a:gd name="connsiteY1" fmla="*/ 793 h 406184"/>
              <a:gd name="connsiteX2" fmla="*/ 1937001 w 1941263"/>
              <a:gd name="connsiteY2" fmla="*/ 389557 h 406184"/>
              <a:gd name="connsiteX3" fmla="*/ 0 w 1941263"/>
              <a:gd name="connsiteY3" fmla="*/ 406184 h 406184"/>
              <a:gd name="connsiteX4" fmla="*/ 0 w 1941263"/>
              <a:gd name="connsiteY4" fmla="*/ 0 h 40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1263" h="406184">
                <a:moveTo>
                  <a:pt x="0" y="0"/>
                </a:moveTo>
                <a:cubicBezTo>
                  <a:pt x="325898" y="4482"/>
                  <a:pt x="1613723" y="7915"/>
                  <a:pt x="1941263" y="793"/>
                </a:cubicBezTo>
                <a:cubicBezTo>
                  <a:pt x="1939348" y="370542"/>
                  <a:pt x="1933441" y="166810"/>
                  <a:pt x="1937001" y="389557"/>
                </a:cubicBezTo>
                <a:lnTo>
                  <a:pt x="0" y="406184"/>
                </a:lnTo>
                <a:lnTo>
                  <a:pt x="0" y="0"/>
                </a:lnTo>
                <a:close/>
              </a:path>
            </a:pathLst>
          </a:custGeom>
          <a:solidFill>
            <a:srgbClr val="B2B2B2">
              <a:alpha val="4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6" name="Picture 16" descr="Vball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7" y="6468144"/>
            <a:ext cx="216693" cy="224756"/>
          </a:xfrm>
          <a:prstGeom prst="rect">
            <a:avLst/>
          </a:prstGeom>
          <a:noFill/>
        </p:spPr>
      </p:pic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4923451" y="5705816"/>
            <a:ext cx="203322" cy="190499"/>
          </a:xfrm>
          <a:prstGeom prst="rect">
            <a:avLst/>
          </a:prstGeom>
          <a:solidFill>
            <a:srgbClr val="B2B2B2">
              <a:alpha val="4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5128941" y="2255054"/>
            <a:ext cx="269626" cy="276999"/>
            <a:chOff x="8152300" y="2722194"/>
            <a:chExt cx="269626" cy="276999"/>
          </a:xfrm>
        </p:grpSpPr>
        <p:sp>
          <p:nvSpPr>
            <p:cNvPr id="19" name="Oval 18"/>
            <p:cNvSpPr/>
            <p:nvPr/>
          </p:nvSpPr>
          <p:spPr bwMode="auto">
            <a:xfrm>
              <a:off x="8196626" y="277020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152300" y="272219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796008" y="2089146"/>
            <a:ext cx="269626" cy="276999"/>
            <a:chOff x="8152300" y="2722194"/>
            <a:chExt cx="269626" cy="276999"/>
          </a:xfrm>
        </p:grpSpPr>
        <p:sp>
          <p:nvSpPr>
            <p:cNvPr id="49" name="Oval 48"/>
            <p:cNvSpPr/>
            <p:nvPr/>
          </p:nvSpPr>
          <p:spPr bwMode="auto">
            <a:xfrm>
              <a:off x="8196626" y="277020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152300" y="272219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4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503507" y="3607748"/>
            <a:ext cx="269626" cy="276999"/>
            <a:chOff x="8152300" y="2722194"/>
            <a:chExt cx="269626" cy="276999"/>
          </a:xfrm>
        </p:grpSpPr>
        <p:sp>
          <p:nvSpPr>
            <p:cNvPr id="52" name="Oval 51"/>
            <p:cNvSpPr/>
            <p:nvPr/>
          </p:nvSpPr>
          <p:spPr bwMode="auto">
            <a:xfrm>
              <a:off x="8196626" y="277020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152300" y="272219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7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241689" y="4015991"/>
            <a:ext cx="269626" cy="276999"/>
            <a:chOff x="8152300" y="2722194"/>
            <a:chExt cx="269626" cy="276999"/>
          </a:xfrm>
        </p:grpSpPr>
        <p:sp>
          <p:nvSpPr>
            <p:cNvPr id="55" name="Oval 54"/>
            <p:cNvSpPr/>
            <p:nvPr/>
          </p:nvSpPr>
          <p:spPr bwMode="auto">
            <a:xfrm>
              <a:off x="8196626" y="277020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152300" y="272219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8</a:t>
              </a: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660056" y="5653961"/>
            <a:ext cx="354584" cy="276999"/>
            <a:chOff x="8109821" y="2722194"/>
            <a:chExt cx="354584" cy="276999"/>
          </a:xfrm>
        </p:grpSpPr>
        <p:sp>
          <p:nvSpPr>
            <p:cNvPr id="70" name="Oval 69"/>
            <p:cNvSpPr/>
            <p:nvPr/>
          </p:nvSpPr>
          <p:spPr bwMode="auto">
            <a:xfrm>
              <a:off x="8196626" y="277020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109821" y="272219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12</a:t>
              </a:r>
            </a:p>
          </p:txBody>
        </p:sp>
      </p:grpSp>
      <p:sp>
        <p:nvSpPr>
          <p:cNvPr id="42" name="Rectangle 15"/>
          <p:cNvSpPr>
            <a:spLocks noChangeArrowheads="1"/>
          </p:cNvSpPr>
          <p:nvPr/>
        </p:nvSpPr>
        <p:spPr bwMode="auto">
          <a:xfrm>
            <a:off x="5723959" y="4075786"/>
            <a:ext cx="419657" cy="162949"/>
          </a:xfrm>
          <a:prstGeom prst="rect">
            <a:avLst/>
          </a:prstGeom>
          <a:solidFill>
            <a:srgbClr val="B2B2B2">
              <a:alpha val="4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5798974" y="4118248"/>
            <a:ext cx="269626" cy="276999"/>
            <a:chOff x="8152300" y="2722194"/>
            <a:chExt cx="269626" cy="276999"/>
          </a:xfrm>
        </p:grpSpPr>
        <p:sp>
          <p:nvSpPr>
            <p:cNvPr id="61" name="Oval 60"/>
            <p:cNvSpPr/>
            <p:nvPr/>
          </p:nvSpPr>
          <p:spPr bwMode="auto">
            <a:xfrm>
              <a:off x="8196626" y="277020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152300" y="272219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9</a:t>
              </a:r>
            </a:p>
          </p:txBody>
        </p:sp>
      </p:grpSp>
      <p:sp>
        <p:nvSpPr>
          <p:cNvPr id="43" name="Rectangle 15"/>
          <p:cNvSpPr>
            <a:spLocks noChangeArrowheads="1"/>
          </p:cNvSpPr>
          <p:nvPr/>
        </p:nvSpPr>
        <p:spPr bwMode="auto">
          <a:xfrm>
            <a:off x="2334905" y="4090988"/>
            <a:ext cx="419657" cy="136911"/>
          </a:xfrm>
          <a:prstGeom prst="rect">
            <a:avLst/>
          </a:prstGeom>
          <a:solidFill>
            <a:srgbClr val="B2B2B2">
              <a:alpha val="4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15"/>
          <p:cNvSpPr>
            <a:spLocks noChangeArrowheads="1"/>
          </p:cNvSpPr>
          <p:nvPr/>
        </p:nvSpPr>
        <p:spPr bwMode="auto">
          <a:xfrm>
            <a:off x="4922041" y="4506503"/>
            <a:ext cx="2403001" cy="122018"/>
          </a:xfrm>
          <a:prstGeom prst="rect">
            <a:avLst/>
          </a:prstGeom>
          <a:solidFill>
            <a:srgbClr val="B2B2B2">
              <a:alpha val="4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6" name="Group 65"/>
          <p:cNvGrpSpPr/>
          <p:nvPr/>
        </p:nvGrpSpPr>
        <p:grpSpPr>
          <a:xfrm>
            <a:off x="5946249" y="4429013"/>
            <a:ext cx="354584" cy="276999"/>
            <a:chOff x="8109821" y="2722194"/>
            <a:chExt cx="354584" cy="276999"/>
          </a:xfrm>
        </p:grpSpPr>
        <p:sp>
          <p:nvSpPr>
            <p:cNvPr id="67" name="Oval 66"/>
            <p:cNvSpPr/>
            <p:nvPr/>
          </p:nvSpPr>
          <p:spPr bwMode="auto">
            <a:xfrm>
              <a:off x="8196626" y="277020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8109821" y="272219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10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402100" y="4118248"/>
            <a:ext cx="269626" cy="276999"/>
            <a:chOff x="8152300" y="2722194"/>
            <a:chExt cx="269626" cy="276999"/>
          </a:xfrm>
        </p:grpSpPr>
        <p:sp>
          <p:nvSpPr>
            <p:cNvPr id="58" name="Oval 57"/>
            <p:cNvSpPr/>
            <p:nvPr/>
          </p:nvSpPr>
          <p:spPr bwMode="auto">
            <a:xfrm>
              <a:off x="8196626" y="277020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152300" y="272219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9</a:t>
              </a:r>
            </a:p>
          </p:txBody>
        </p:sp>
      </p:grpSp>
      <p:sp>
        <p:nvSpPr>
          <p:cNvPr id="45" name="Rectangle 15"/>
          <p:cNvSpPr>
            <a:spLocks noChangeArrowheads="1"/>
          </p:cNvSpPr>
          <p:nvPr/>
        </p:nvSpPr>
        <p:spPr bwMode="auto">
          <a:xfrm>
            <a:off x="1735611" y="4508885"/>
            <a:ext cx="2403001" cy="122018"/>
          </a:xfrm>
          <a:prstGeom prst="rect">
            <a:avLst/>
          </a:prstGeom>
          <a:solidFill>
            <a:srgbClr val="B2B2B2">
              <a:alpha val="4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3" name="Group 62"/>
          <p:cNvGrpSpPr/>
          <p:nvPr/>
        </p:nvGrpSpPr>
        <p:grpSpPr>
          <a:xfrm>
            <a:off x="2759819" y="4431395"/>
            <a:ext cx="354584" cy="276999"/>
            <a:chOff x="8109821" y="2722194"/>
            <a:chExt cx="354584" cy="276999"/>
          </a:xfrm>
        </p:grpSpPr>
        <p:sp>
          <p:nvSpPr>
            <p:cNvPr id="64" name="Oval 63"/>
            <p:cNvSpPr/>
            <p:nvPr/>
          </p:nvSpPr>
          <p:spPr bwMode="auto">
            <a:xfrm>
              <a:off x="8196626" y="277020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8109821" y="272219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10</a:t>
              </a:r>
            </a:p>
          </p:txBody>
        </p:sp>
      </p:grpSp>
      <p:sp>
        <p:nvSpPr>
          <p:cNvPr id="2" name="Text Box 9">
            <a:extLst>
              <a:ext uri="{FF2B5EF4-FFF2-40B4-BE49-F238E27FC236}">
                <a16:creationId xmlns:a16="http://schemas.microsoft.com/office/drawing/2014/main" id="{CAC311F4-A752-0205-B83F-AB556C09B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19" y="259771"/>
            <a:ext cx="80930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Junior and Provisional Scorer Test Review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29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9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9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9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9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9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9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9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9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9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9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9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9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9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9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5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9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87" grpId="0"/>
      <p:bldP spid="229389" grpId="0" animBg="1"/>
      <p:bldP spid="229390" grpId="0" animBg="1"/>
      <p:bldP spid="229391" grpId="0" animBg="1"/>
      <p:bldP spid="229392" grpId="0" animBg="1"/>
      <p:bldP spid="229397" grpId="0" animBg="1"/>
      <p:bldP spid="35" grpId="0" animBg="1"/>
      <p:bldP spid="3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5BC5A-779A-4674-A95E-488D96DDB102}" type="slidenum">
              <a:rPr lang="en-US"/>
              <a:pPr/>
              <a:t>4</a:t>
            </a:fld>
            <a:endParaRPr lang="en-US"/>
          </a:p>
        </p:txBody>
      </p:sp>
      <p:sp>
        <p:nvSpPr>
          <p:cNvPr id="230408" name="Text Box 8"/>
          <p:cNvSpPr txBox="1">
            <a:spLocks noChangeArrowheads="1"/>
          </p:cNvSpPr>
          <p:nvPr/>
        </p:nvSpPr>
        <p:spPr bwMode="auto">
          <a:xfrm>
            <a:off x="593725" y="1508125"/>
            <a:ext cx="82756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2. Opponents may see the line-ups submitted by the opposing team prior</a:t>
            </a:r>
            <a:br>
              <a:rPr lang="en-US" dirty="0"/>
            </a:br>
            <a:r>
              <a:rPr lang="en-US" dirty="0"/>
              <a:t>    to the start of play. </a:t>
            </a:r>
          </a:p>
          <a:p>
            <a:r>
              <a:rPr lang="en-US" dirty="0"/>
              <a:t>    </a:t>
            </a:r>
            <a:r>
              <a:rPr lang="en-US" sz="2400" dirty="0"/>
              <a:t>□</a:t>
            </a:r>
            <a:r>
              <a:rPr lang="en-US" dirty="0"/>
              <a:t> True    </a:t>
            </a:r>
            <a:r>
              <a:rPr lang="en-US" sz="2400" dirty="0"/>
              <a:t>□</a:t>
            </a:r>
            <a:r>
              <a:rPr lang="en-US" dirty="0"/>
              <a:t> False     (3 Points)</a:t>
            </a:r>
          </a:p>
        </p:txBody>
      </p:sp>
      <p:sp>
        <p:nvSpPr>
          <p:cNvPr id="230409" name="Text Box 9"/>
          <p:cNvSpPr txBox="1">
            <a:spLocks noChangeArrowheads="1"/>
          </p:cNvSpPr>
          <p:nvPr/>
        </p:nvSpPr>
        <p:spPr bwMode="auto">
          <a:xfrm>
            <a:off x="1843191" y="2146949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sp>
        <p:nvSpPr>
          <p:cNvPr id="230410" name="Text Box 10"/>
          <p:cNvSpPr txBox="1">
            <a:spLocks noChangeArrowheads="1"/>
          </p:cNvSpPr>
          <p:nvPr/>
        </p:nvSpPr>
        <p:spPr bwMode="auto">
          <a:xfrm>
            <a:off x="549275" y="2743200"/>
            <a:ext cx="88152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3. The scorer checks the number in the service rounds box when:   (3 Points)</a:t>
            </a:r>
          </a:p>
        </p:txBody>
      </p:sp>
      <p:sp>
        <p:nvSpPr>
          <p:cNvPr id="230411" name="Text Box 11"/>
          <p:cNvSpPr txBox="1">
            <a:spLocks noChangeArrowheads="1"/>
          </p:cNvSpPr>
          <p:nvPr/>
        </p:nvSpPr>
        <p:spPr bwMode="auto">
          <a:xfrm>
            <a:off x="822325" y="2971800"/>
            <a:ext cx="617348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/>
              <a:t>□</a:t>
            </a:r>
            <a:r>
              <a:rPr lang="en-US" dirty="0"/>
              <a:t> A.	The ball crosses the net</a:t>
            </a:r>
          </a:p>
          <a:p>
            <a:r>
              <a:rPr lang="en-US" sz="2400" dirty="0"/>
              <a:t>□</a:t>
            </a:r>
            <a:r>
              <a:rPr lang="en-US" dirty="0"/>
              <a:t> B.	The referee blows the whistle</a:t>
            </a:r>
          </a:p>
          <a:p>
            <a:r>
              <a:rPr lang="en-US" sz="2400" dirty="0"/>
              <a:t>□</a:t>
            </a:r>
            <a:r>
              <a:rPr lang="en-US" dirty="0"/>
              <a:t> C.	The server legally contacts the ball for service</a:t>
            </a:r>
          </a:p>
          <a:p>
            <a:r>
              <a:rPr lang="en-US" sz="2400" dirty="0"/>
              <a:t>□</a:t>
            </a:r>
            <a:r>
              <a:rPr lang="en-US" dirty="0"/>
              <a:t> D.	The server tosses the ball</a:t>
            </a:r>
          </a:p>
          <a:p>
            <a:r>
              <a:rPr lang="en-US" sz="2400" dirty="0"/>
              <a:t>□</a:t>
            </a:r>
            <a:r>
              <a:rPr lang="en-US" dirty="0"/>
              <a:t> E.	The scorer feels like it</a:t>
            </a:r>
          </a:p>
        </p:txBody>
      </p:sp>
      <p:sp>
        <p:nvSpPr>
          <p:cNvPr id="230412" name="Text Box 12"/>
          <p:cNvSpPr txBox="1">
            <a:spLocks noChangeArrowheads="1"/>
          </p:cNvSpPr>
          <p:nvPr/>
        </p:nvSpPr>
        <p:spPr bwMode="auto">
          <a:xfrm>
            <a:off x="836801" y="3792349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sp>
        <p:nvSpPr>
          <p:cNvPr id="230413" name="Text Box 13"/>
          <p:cNvSpPr txBox="1">
            <a:spLocks noChangeArrowheads="1"/>
          </p:cNvSpPr>
          <p:nvPr/>
        </p:nvSpPr>
        <p:spPr bwMode="auto">
          <a:xfrm>
            <a:off x="685800" y="5075238"/>
            <a:ext cx="697865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4. Heading information is written in all caps on the score sheet</a:t>
            </a:r>
          </a:p>
          <a:p>
            <a:r>
              <a:rPr lang="en-US" dirty="0"/>
              <a:t>    </a:t>
            </a:r>
            <a:r>
              <a:rPr lang="en-US" sz="2400" dirty="0"/>
              <a:t>□</a:t>
            </a:r>
            <a:r>
              <a:rPr lang="en-US" dirty="0"/>
              <a:t> True </a:t>
            </a:r>
            <a:r>
              <a:rPr lang="en-US" sz="2400" dirty="0"/>
              <a:t>□</a:t>
            </a:r>
            <a:r>
              <a:rPr lang="en-US" dirty="0"/>
              <a:t> False      (3 Points)</a:t>
            </a:r>
          </a:p>
        </p:txBody>
      </p:sp>
      <p:sp>
        <p:nvSpPr>
          <p:cNvPr id="230414" name="Text Box 14"/>
          <p:cNvSpPr txBox="1">
            <a:spLocks noChangeArrowheads="1"/>
          </p:cNvSpPr>
          <p:nvPr/>
        </p:nvSpPr>
        <p:spPr bwMode="auto">
          <a:xfrm>
            <a:off x="953055" y="5438386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pic>
        <p:nvPicPr>
          <p:cNvPr id="12" name="Picture 16" descr="Vball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7" y="6468144"/>
            <a:ext cx="216693" cy="224756"/>
          </a:xfrm>
          <a:prstGeom prst="rect">
            <a:avLst/>
          </a:prstGeom>
          <a:noFill/>
        </p:spPr>
      </p:pic>
      <p:pic>
        <p:nvPicPr>
          <p:cNvPr id="2" name="Picture 9" descr="Click Next">
            <a:extLst>
              <a:ext uri="{FF2B5EF4-FFF2-40B4-BE49-F238E27FC236}">
                <a16:creationId xmlns:a16="http://schemas.microsoft.com/office/drawing/2014/main" id="{21498522-5E8A-4B30-C9BF-3409A69AF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8911" y="2233486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Click Next">
            <a:extLst>
              <a:ext uri="{FF2B5EF4-FFF2-40B4-BE49-F238E27FC236}">
                <a16:creationId xmlns:a16="http://schemas.microsoft.com/office/drawing/2014/main" id="{99DE0131-5F73-BCAF-0054-6C4CCA6AA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8911" y="4573636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Click Next">
            <a:extLst>
              <a:ext uri="{FF2B5EF4-FFF2-40B4-BE49-F238E27FC236}">
                <a16:creationId xmlns:a16="http://schemas.microsoft.com/office/drawing/2014/main" id="{163B9EBB-25FA-BA26-8C72-4A66CE6CE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8911" y="1978629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Click Next">
            <a:extLst>
              <a:ext uri="{FF2B5EF4-FFF2-40B4-BE49-F238E27FC236}">
                <a16:creationId xmlns:a16="http://schemas.microsoft.com/office/drawing/2014/main" id="{2E060CF4-40B3-A5DD-CDCD-894334ED7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8911" y="3828216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lick Next">
            <a:extLst>
              <a:ext uri="{FF2B5EF4-FFF2-40B4-BE49-F238E27FC236}">
                <a16:creationId xmlns:a16="http://schemas.microsoft.com/office/drawing/2014/main" id="{BDC5EFE6-9672-76E2-8F36-25A93CDD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8911" y="5498217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9">
            <a:extLst>
              <a:ext uri="{FF2B5EF4-FFF2-40B4-BE49-F238E27FC236}">
                <a16:creationId xmlns:a16="http://schemas.microsoft.com/office/drawing/2014/main" id="{F148B3EB-1D8B-9B1A-A514-AE87D665E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19" y="259771"/>
            <a:ext cx="80930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Junior and Provisional Scorer Test Review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30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30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230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230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8" grpId="0"/>
      <p:bldP spid="230409" grpId="0"/>
      <p:bldP spid="230410" grpId="0"/>
      <p:bldP spid="230411" grpId="0"/>
      <p:bldP spid="230412" grpId="0"/>
      <p:bldP spid="230413" grpId="0"/>
      <p:bldP spid="2304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4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320" y="3441321"/>
            <a:ext cx="24574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ACE59-C54F-4EDC-80EC-8E815BBE31FE}" type="slidenum">
              <a:rPr lang="en-US"/>
              <a:pPr/>
              <a:t>5</a:t>
            </a:fld>
            <a:endParaRPr lang="en-US"/>
          </a:p>
        </p:txBody>
      </p:sp>
      <p:sp>
        <p:nvSpPr>
          <p:cNvPr id="231429" name="Text Box 5"/>
          <p:cNvSpPr txBox="1">
            <a:spLocks noChangeArrowheads="1"/>
          </p:cNvSpPr>
          <p:nvPr/>
        </p:nvSpPr>
        <p:spPr bwMode="auto">
          <a:xfrm>
            <a:off x="422275" y="1600200"/>
            <a:ext cx="822532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5. What is the maximum number of normal substitutions allowed per set?</a:t>
            </a:r>
          </a:p>
          <a:p>
            <a:r>
              <a:rPr lang="en-US" dirty="0"/>
              <a:t> </a:t>
            </a:r>
            <a:r>
              <a:rPr lang="en-US" sz="2400" dirty="0"/>
              <a:t>□</a:t>
            </a:r>
            <a:r>
              <a:rPr lang="en-US" dirty="0"/>
              <a:t> 2   </a:t>
            </a:r>
            <a:r>
              <a:rPr lang="en-US" sz="2400" dirty="0"/>
              <a:t>□</a:t>
            </a:r>
            <a:r>
              <a:rPr lang="en-US" dirty="0"/>
              <a:t> 6   </a:t>
            </a:r>
            <a:r>
              <a:rPr lang="en-US" sz="2400" dirty="0"/>
              <a:t>□</a:t>
            </a:r>
            <a:r>
              <a:rPr lang="en-US" dirty="0"/>
              <a:t> 12   </a:t>
            </a:r>
            <a:r>
              <a:rPr lang="en-US" sz="2400" dirty="0"/>
              <a:t>□</a:t>
            </a:r>
            <a:r>
              <a:rPr lang="en-US" dirty="0"/>
              <a:t> 15    (3 Points)</a:t>
            </a:r>
          </a:p>
        </p:txBody>
      </p:sp>
      <p:sp>
        <p:nvSpPr>
          <p:cNvPr id="231430" name="Text Box 6"/>
          <p:cNvSpPr txBox="1">
            <a:spLocks noChangeArrowheads="1"/>
          </p:cNvSpPr>
          <p:nvPr/>
        </p:nvSpPr>
        <p:spPr bwMode="auto">
          <a:xfrm>
            <a:off x="2324876" y="1963549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sp>
        <p:nvSpPr>
          <p:cNvPr id="231431" name="Text Box 7"/>
          <p:cNvSpPr txBox="1">
            <a:spLocks noChangeArrowheads="1"/>
          </p:cNvSpPr>
          <p:nvPr/>
        </p:nvSpPr>
        <p:spPr bwMode="auto">
          <a:xfrm>
            <a:off x="411163" y="2468563"/>
            <a:ext cx="841216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6. After using 15 substitutions, the White team (A) calls for player #9 to</a:t>
            </a:r>
            <a:br>
              <a:rPr lang="en-US" dirty="0"/>
            </a:br>
            <a:r>
              <a:rPr lang="en-US" dirty="0"/>
              <a:t>    substitute for player #2.  Team A is ahead 14-9 in set 1.  What entry</a:t>
            </a:r>
            <a:br>
              <a:rPr lang="en-US" dirty="0"/>
            </a:br>
            <a:r>
              <a:rPr lang="en-US" dirty="0"/>
              <a:t>    should you make in the Sanctions box? ”(3 points)</a:t>
            </a:r>
            <a:br>
              <a:rPr lang="en-US" dirty="0"/>
            </a:br>
            <a:r>
              <a:rPr lang="en-US" dirty="0"/>
              <a:t>  Note:</a:t>
            </a:r>
          </a:p>
          <a:p>
            <a:r>
              <a:rPr lang="en-US" dirty="0"/>
              <a:t>    The R2 tells you </a:t>
            </a:r>
            <a:r>
              <a:rPr lang="en-US" i="1" dirty="0"/>
              <a:t>“Improper Request, Team A”</a:t>
            </a:r>
          </a:p>
        </p:txBody>
      </p:sp>
      <p:sp>
        <p:nvSpPr>
          <p:cNvPr id="231434" name="Text Box 10"/>
          <p:cNvSpPr txBox="1">
            <a:spLocks noChangeArrowheads="1"/>
          </p:cNvSpPr>
          <p:nvPr/>
        </p:nvSpPr>
        <p:spPr bwMode="auto">
          <a:xfrm>
            <a:off x="7478587" y="3597745"/>
            <a:ext cx="3337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6600"/>
                </a:solidFill>
                <a:latin typeface="Comic Sans MS" pitchFamily="66" charset="0"/>
              </a:rPr>
              <a:t>X</a:t>
            </a:r>
            <a:endParaRPr lang="en-US" sz="1600" b="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31435" name="Text Box 11"/>
          <p:cNvSpPr txBox="1">
            <a:spLocks noChangeArrowheads="1"/>
          </p:cNvSpPr>
          <p:nvPr/>
        </p:nvSpPr>
        <p:spPr bwMode="auto">
          <a:xfrm>
            <a:off x="411163" y="4618038"/>
            <a:ext cx="85502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7. The Blue team (B) asks for a time out in set 2 when their opponents are</a:t>
            </a:r>
            <a:br>
              <a:rPr lang="en-US" dirty="0"/>
            </a:br>
            <a:r>
              <a:rPr lang="en-US" dirty="0"/>
              <a:t>    leading by a score of 9 to 1.  Make the appropriate entry:   (3 points)</a:t>
            </a:r>
            <a:br>
              <a:rPr lang="en-US" dirty="0"/>
            </a:br>
            <a:r>
              <a:rPr lang="en-US" b="0" i="1" dirty="0"/>
              <a:t>  Hint: Think where Team B is in the 2nd set. </a:t>
            </a:r>
          </a:p>
        </p:txBody>
      </p:sp>
      <p:graphicFrame>
        <p:nvGraphicFramePr>
          <p:cNvPr id="23143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260793"/>
              </p:ext>
            </p:extLst>
          </p:nvPr>
        </p:nvGraphicFramePr>
        <p:xfrm>
          <a:off x="3475038" y="5590308"/>
          <a:ext cx="109220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1090440" imgH="727560" progId="CorelDraw.Graphic.13">
                  <p:embed/>
                </p:oleObj>
              </mc:Choice>
              <mc:Fallback>
                <p:oleObj name="CorelDRAW" r:id="rId3" imgW="1090440" imgH="727560" progId="CorelDraw.Graphic.1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5038" y="5590308"/>
                        <a:ext cx="1092200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1437" name="Text Box 13"/>
          <p:cNvSpPr txBox="1">
            <a:spLocks noChangeArrowheads="1"/>
          </p:cNvSpPr>
          <p:nvPr/>
        </p:nvSpPr>
        <p:spPr bwMode="auto">
          <a:xfrm>
            <a:off x="3521075" y="5788746"/>
            <a:ext cx="4762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rgbClr val="006600"/>
                </a:solidFill>
                <a:latin typeface="Comic Sans MS" pitchFamily="66" charset="0"/>
              </a:rPr>
              <a:t>1  9</a:t>
            </a:r>
          </a:p>
        </p:txBody>
      </p:sp>
      <p:pic>
        <p:nvPicPr>
          <p:cNvPr id="13" name="Picture 16" descr="Vball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57" y="6468144"/>
            <a:ext cx="216693" cy="224756"/>
          </a:xfrm>
          <a:prstGeom prst="rect">
            <a:avLst/>
          </a:prstGeom>
          <a:noFill/>
        </p:spPr>
      </p:pic>
      <p:pic>
        <p:nvPicPr>
          <p:cNvPr id="2" name="Picture 9" descr="Click Next">
            <a:extLst>
              <a:ext uri="{FF2B5EF4-FFF2-40B4-BE49-F238E27FC236}">
                <a16:creationId xmlns:a16="http://schemas.microsoft.com/office/drawing/2014/main" id="{19DF76BD-D144-45FD-87F7-3AAE013E2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76506" y="1638754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Click Next">
            <a:extLst>
              <a:ext uri="{FF2B5EF4-FFF2-40B4-BE49-F238E27FC236}">
                <a16:creationId xmlns:a16="http://schemas.microsoft.com/office/drawing/2014/main" id="{CD3F353C-FC87-46D7-2AEF-71BE11955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76506" y="3455393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Click Next">
            <a:extLst>
              <a:ext uri="{FF2B5EF4-FFF2-40B4-BE49-F238E27FC236}">
                <a16:creationId xmlns:a16="http://schemas.microsoft.com/office/drawing/2014/main" id="{8F95485B-DBE6-161A-14E0-336D5D3F6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76867" y="3747873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Click Next">
            <a:extLst>
              <a:ext uri="{FF2B5EF4-FFF2-40B4-BE49-F238E27FC236}">
                <a16:creationId xmlns:a16="http://schemas.microsoft.com/office/drawing/2014/main" id="{0E811110-431A-A9BF-D7D9-EA489F0BC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72418" y="4995755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">
            <a:extLst>
              <a:ext uri="{FF2B5EF4-FFF2-40B4-BE49-F238E27FC236}">
                <a16:creationId xmlns:a16="http://schemas.microsoft.com/office/drawing/2014/main" id="{E6054D65-569C-7526-6A40-B16DAA2DC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19" y="259771"/>
            <a:ext cx="80930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Junior and Provisional Scorer Test Review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3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31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31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231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1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231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9" grpId="0"/>
      <p:bldP spid="231430" grpId="0"/>
      <p:bldP spid="231431" grpId="0"/>
      <p:bldP spid="231434" grpId="0"/>
      <p:bldP spid="231435" grpId="0"/>
      <p:bldP spid="2314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64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645" y="4213225"/>
            <a:ext cx="3733955" cy="169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FB267-6EC2-4AE0-8F8F-ABCF032845D9}" type="slidenum">
              <a:rPr lang="en-US"/>
              <a:pPr/>
              <a:t>6</a:t>
            </a:fld>
            <a:endParaRPr lang="en-US"/>
          </a:p>
        </p:txBody>
      </p:sp>
      <p:sp>
        <p:nvSpPr>
          <p:cNvPr id="232453" name="Text Box 5"/>
          <p:cNvSpPr txBox="1">
            <a:spLocks noChangeArrowheads="1"/>
          </p:cNvSpPr>
          <p:nvPr/>
        </p:nvSpPr>
        <p:spPr bwMode="auto">
          <a:xfrm>
            <a:off x="411163" y="1554163"/>
            <a:ext cx="855875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8. No two exit scores will ever be the same. (Unless acted on by the Referee)</a:t>
            </a:r>
          </a:p>
          <a:p>
            <a:r>
              <a:rPr lang="en-US" dirty="0"/>
              <a:t>    </a:t>
            </a:r>
            <a:r>
              <a:rPr lang="en-US" sz="2400" dirty="0"/>
              <a:t>□</a:t>
            </a:r>
            <a:r>
              <a:rPr lang="en-US" dirty="0"/>
              <a:t> True    </a:t>
            </a:r>
            <a:r>
              <a:rPr lang="en-US" sz="2400" dirty="0"/>
              <a:t>□</a:t>
            </a:r>
            <a:r>
              <a:rPr lang="en-US" dirty="0"/>
              <a:t> False     (3 points)</a:t>
            </a:r>
          </a:p>
        </p:txBody>
      </p:sp>
      <p:sp>
        <p:nvSpPr>
          <p:cNvPr id="232454" name="Text Box 6"/>
          <p:cNvSpPr txBox="1">
            <a:spLocks noChangeArrowheads="1"/>
          </p:cNvSpPr>
          <p:nvPr/>
        </p:nvSpPr>
        <p:spPr bwMode="auto">
          <a:xfrm>
            <a:off x="683369" y="1912938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sp>
        <p:nvSpPr>
          <p:cNvPr id="232455" name="Rectangle 7"/>
          <p:cNvSpPr>
            <a:spLocks noChangeArrowheads="1"/>
          </p:cNvSpPr>
          <p:nvPr/>
        </p:nvSpPr>
        <p:spPr bwMode="auto">
          <a:xfrm>
            <a:off x="411163" y="2332038"/>
            <a:ext cx="780728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9. The Libero is allowed to be floor captain in USAV play? </a:t>
            </a:r>
          </a:p>
          <a:p>
            <a:r>
              <a:rPr lang="en-US" dirty="0"/>
              <a:t>    </a:t>
            </a:r>
            <a:r>
              <a:rPr lang="en-US" sz="2400" dirty="0"/>
              <a:t>□</a:t>
            </a:r>
            <a:r>
              <a:rPr lang="en-US" dirty="0"/>
              <a:t> True    </a:t>
            </a:r>
            <a:r>
              <a:rPr lang="en-US" sz="2400" dirty="0"/>
              <a:t>□</a:t>
            </a:r>
            <a:r>
              <a:rPr lang="en-US" dirty="0"/>
              <a:t> False     (3 points)</a:t>
            </a:r>
          </a:p>
        </p:txBody>
      </p:sp>
      <p:sp>
        <p:nvSpPr>
          <p:cNvPr id="232456" name="Text Box 8"/>
          <p:cNvSpPr txBox="1">
            <a:spLocks noChangeArrowheads="1"/>
          </p:cNvSpPr>
          <p:nvPr/>
        </p:nvSpPr>
        <p:spPr bwMode="auto">
          <a:xfrm>
            <a:off x="683876" y="2697686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sp>
        <p:nvSpPr>
          <p:cNvPr id="232457" name="Text Box 9"/>
          <p:cNvSpPr txBox="1">
            <a:spLocks noChangeArrowheads="1"/>
          </p:cNvSpPr>
          <p:nvPr/>
        </p:nvSpPr>
        <p:spPr bwMode="auto">
          <a:xfrm>
            <a:off x="411163" y="3297238"/>
            <a:ext cx="85502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10. In set 1 with the score 5-5, team B does something to make the referee</a:t>
            </a:r>
            <a:br>
              <a:rPr lang="en-US" dirty="0"/>
            </a:br>
            <a:r>
              <a:rPr lang="en-US" dirty="0"/>
              <a:t>      hold a yellow card against his wrist with this signal.  Make the correct</a:t>
            </a:r>
            <a:br>
              <a:rPr lang="en-US" dirty="0"/>
            </a:br>
            <a:r>
              <a:rPr lang="en-US" dirty="0"/>
              <a:t>      entry in the sanctions box below.     (3 points)</a:t>
            </a:r>
          </a:p>
        </p:txBody>
      </p:sp>
      <p:sp>
        <p:nvSpPr>
          <p:cNvPr id="232461" name="Text Box 13"/>
          <p:cNvSpPr txBox="1">
            <a:spLocks noChangeArrowheads="1"/>
          </p:cNvSpPr>
          <p:nvPr/>
        </p:nvSpPr>
        <p:spPr bwMode="auto">
          <a:xfrm>
            <a:off x="3380726" y="5263153"/>
            <a:ext cx="31710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6600"/>
                </a:solidFill>
                <a:latin typeface="Comic Sans MS" pitchFamily="66" charset="0"/>
              </a:rPr>
              <a:t>D                 B   1   5   5</a:t>
            </a:r>
          </a:p>
        </p:txBody>
      </p:sp>
      <p:pic>
        <p:nvPicPr>
          <p:cNvPr id="232465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648" y="4388856"/>
            <a:ext cx="1116403" cy="151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 descr="Vball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7" y="6468144"/>
            <a:ext cx="216693" cy="224756"/>
          </a:xfrm>
          <a:prstGeom prst="rect">
            <a:avLst/>
          </a:prstGeom>
          <a:noFill/>
        </p:spPr>
      </p:pic>
      <p:pic>
        <p:nvPicPr>
          <p:cNvPr id="2" name="Picture 9" descr="Click Next">
            <a:extLst>
              <a:ext uri="{FF2B5EF4-FFF2-40B4-BE49-F238E27FC236}">
                <a16:creationId xmlns:a16="http://schemas.microsoft.com/office/drawing/2014/main" id="{CC70FCB3-7C70-4403-9BA0-186C95041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54822" y="1636570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Click Next">
            <a:extLst>
              <a:ext uri="{FF2B5EF4-FFF2-40B4-BE49-F238E27FC236}">
                <a16:creationId xmlns:a16="http://schemas.microsoft.com/office/drawing/2014/main" id="{6F91154E-859D-D664-F197-1E1BAE056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58394" y="1940646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Click Next">
            <a:extLst>
              <a:ext uri="{FF2B5EF4-FFF2-40B4-BE49-F238E27FC236}">
                <a16:creationId xmlns:a16="http://schemas.microsoft.com/office/drawing/2014/main" id="{C9422FE1-26F1-C745-7C68-0B8282A18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54822" y="2366715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Click Next">
            <a:extLst>
              <a:ext uri="{FF2B5EF4-FFF2-40B4-BE49-F238E27FC236}">
                <a16:creationId xmlns:a16="http://schemas.microsoft.com/office/drawing/2014/main" id="{30433B51-A3CC-209B-7FA1-45504F56A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58394" y="2679938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Click Next">
            <a:extLst>
              <a:ext uri="{FF2B5EF4-FFF2-40B4-BE49-F238E27FC236}">
                <a16:creationId xmlns:a16="http://schemas.microsoft.com/office/drawing/2014/main" id="{45F9B096-139D-B0A2-8F69-98A177100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54822" y="3832781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9">
            <a:extLst>
              <a:ext uri="{FF2B5EF4-FFF2-40B4-BE49-F238E27FC236}">
                <a16:creationId xmlns:a16="http://schemas.microsoft.com/office/drawing/2014/main" id="{A7D42C12-2EBE-D89A-B58A-0B8EF9108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19" y="259771"/>
            <a:ext cx="80930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Junior and Provisional Scorer Test Review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3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32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232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2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2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232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000"/>
                            </p:stCondLst>
                            <p:childTnLst>
                              <p:par>
                                <p:cTn id="9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3" grpId="0"/>
      <p:bldP spid="232454" grpId="0"/>
      <p:bldP spid="232455" grpId="0"/>
      <p:bldP spid="232456" grpId="0"/>
      <p:bldP spid="232457" grpId="0"/>
      <p:bldP spid="2324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9AD9A-F8F5-47FF-894D-7F7CDB1FE845}" type="slidenum">
              <a:rPr lang="en-US"/>
              <a:pPr/>
              <a:t>7</a:t>
            </a:fld>
            <a:endParaRPr lang="en-US"/>
          </a:p>
        </p:txBody>
      </p:sp>
      <p:sp>
        <p:nvSpPr>
          <p:cNvPr id="236549" name="Rectangle 5"/>
          <p:cNvSpPr>
            <a:spLocks noChangeArrowheads="1"/>
          </p:cNvSpPr>
          <p:nvPr/>
        </p:nvSpPr>
        <p:spPr bwMode="auto">
          <a:xfrm>
            <a:off x="411163" y="1692275"/>
            <a:ext cx="8458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11. The wrong server is about to serve.</a:t>
            </a:r>
            <a:br>
              <a:rPr lang="en-US" dirty="0"/>
            </a:br>
            <a:r>
              <a:rPr lang="en-US" dirty="0"/>
              <a:t>      When do you announce </a:t>
            </a:r>
            <a:r>
              <a:rPr lang="en-US" i="1" dirty="0"/>
              <a:t>“Wrong Server!”</a:t>
            </a:r>
            <a:r>
              <a:rPr lang="en-US" dirty="0"/>
              <a:t> to the R2?     (3 points)</a:t>
            </a:r>
          </a:p>
        </p:txBody>
      </p:sp>
      <p:sp>
        <p:nvSpPr>
          <p:cNvPr id="236550" name="Rectangle 6"/>
          <p:cNvSpPr>
            <a:spLocks noChangeArrowheads="1"/>
          </p:cNvSpPr>
          <p:nvPr/>
        </p:nvSpPr>
        <p:spPr bwMode="auto">
          <a:xfrm>
            <a:off x="731838" y="2241550"/>
            <a:ext cx="598963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dirty="0"/>
              <a:t>□</a:t>
            </a:r>
            <a:r>
              <a:rPr lang="en-US" dirty="0"/>
              <a:t>  A. Before the referee blows the whistle for serve</a:t>
            </a:r>
          </a:p>
          <a:p>
            <a:r>
              <a:rPr lang="en-US" sz="2400" dirty="0"/>
              <a:t>□</a:t>
            </a:r>
            <a:r>
              <a:rPr lang="en-US" dirty="0"/>
              <a:t>  B. After the whistle, but before the serve is made</a:t>
            </a:r>
          </a:p>
          <a:p>
            <a:r>
              <a:rPr lang="en-US" sz="2400" dirty="0"/>
              <a:t>□</a:t>
            </a:r>
            <a:r>
              <a:rPr lang="en-US" dirty="0"/>
              <a:t>  C. After the server contacts the ball for service</a:t>
            </a:r>
          </a:p>
          <a:p>
            <a:r>
              <a:rPr lang="en-US" sz="2400" dirty="0"/>
              <a:t>□</a:t>
            </a:r>
            <a:r>
              <a:rPr lang="en-US" dirty="0"/>
              <a:t>  D. After the rally has ended</a:t>
            </a:r>
          </a:p>
        </p:txBody>
      </p:sp>
      <p:sp>
        <p:nvSpPr>
          <p:cNvPr id="236551" name="Text Box 7"/>
          <p:cNvSpPr txBox="1">
            <a:spLocks noChangeArrowheads="1"/>
          </p:cNvSpPr>
          <p:nvPr/>
        </p:nvSpPr>
        <p:spPr bwMode="auto">
          <a:xfrm>
            <a:off x="748737" y="3061724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sp>
        <p:nvSpPr>
          <p:cNvPr id="236552" name="Rectangle 8"/>
          <p:cNvSpPr>
            <a:spLocks noChangeArrowheads="1"/>
          </p:cNvSpPr>
          <p:nvPr/>
        </p:nvSpPr>
        <p:spPr bwMode="auto">
          <a:xfrm>
            <a:off x="411163" y="4251325"/>
            <a:ext cx="8504237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12. The referee verbally warns player #1 on the Blue team (B) for </a:t>
            </a:r>
            <a:br>
              <a:rPr lang="en-US" dirty="0"/>
            </a:br>
            <a:r>
              <a:rPr lang="en-US" dirty="0"/>
              <a:t>      un-sportsmanlike conduct.  The score is 9 to 9.  Is an entry made on</a:t>
            </a:r>
            <a:br>
              <a:rPr lang="en-US" dirty="0"/>
            </a:br>
            <a:r>
              <a:rPr lang="en-US" dirty="0"/>
              <a:t>      the score sheet?</a:t>
            </a:r>
          </a:p>
          <a:p>
            <a:r>
              <a:rPr lang="en-US" dirty="0"/>
              <a:t>      </a:t>
            </a:r>
            <a:r>
              <a:rPr lang="en-US" sz="2400" dirty="0"/>
              <a:t>□</a:t>
            </a:r>
            <a:r>
              <a:rPr lang="en-US" dirty="0"/>
              <a:t> Yes </a:t>
            </a:r>
            <a:r>
              <a:rPr lang="en-US" sz="2400" dirty="0"/>
              <a:t>□</a:t>
            </a:r>
            <a:r>
              <a:rPr lang="en-US" dirty="0"/>
              <a:t> No       (3 points)</a:t>
            </a:r>
          </a:p>
        </p:txBody>
      </p:sp>
      <p:sp>
        <p:nvSpPr>
          <p:cNvPr id="236553" name="Text Box 9"/>
          <p:cNvSpPr txBox="1">
            <a:spLocks noChangeArrowheads="1"/>
          </p:cNvSpPr>
          <p:nvPr/>
        </p:nvSpPr>
        <p:spPr bwMode="auto">
          <a:xfrm>
            <a:off x="1513177" y="5163199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pic>
        <p:nvPicPr>
          <p:cNvPr id="10" name="Picture 16" descr="Vball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7" y="6468144"/>
            <a:ext cx="216693" cy="224756"/>
          </a:xfrm>
          <a:prstGeom prst="rect">
            <a:avLst/>
          </a:prstGeom>
          <a:noFill/>
        </p:spPr>
      </p:pic>
      <p:pic>
        <p:nvPicPr>
          <p:cNvPr id="2" name="Picture 9" descr="Click Next">
            <a:extLst>
              <a:ext uri="{FF2B5EF4-FFF2-40B4-BE49-F238E27FC236}">
                <a16:creationId xmlns:a16="http://schemas.microsoft.com/office/drawing/2014/main" id="{20889C44-9C93-D581-7AF6-118F516FC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8396" y="3480813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Click Next">
            <a:extLst>
              <a:ext uri="{FF2B5EF4-FFF2-40B4-BE49-F238E27FC236}">
                <a16:creationId xmlns:a16="http://schemas.microsoft.com/office/drawing/2014/main" id="{45CE681C-AFB6-85B9-30BB-515AFFF87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8396" y="3168795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Click Next">
            <a:extLst>
              <a:ext uri="{FF2B5EF4-FFF2-40B4-BE49-F238E27FC236}">
                <a16:creationId xmlns:a16="http://schemas.microsoft.com/office/drawing/2014/main" id="{1E39DE17-86B0-4D30-28B7-C138EF070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8396" y="5163199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9">
            <a:extLst>
              <a:ext uri="{FF2B5EF4-FFF2-40B4-BE49-F238E27FC236}">
                <a16:creationId xmlns:a16="http://schemas.microsoft.com/office/drawing/2014/main" id="{B4B40893-7D55-E939-7D90-A95EE6066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19" y="259771"/>
            <a:ext cx="80930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Junior and Provisional Scorer Test Review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36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36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236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6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6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6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6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9" grpId="0"/>
      <p:bldP spid="236550" grpId="0"/>
      <p:bldP spid="236551" grpId="0"/>
      <p:bldP spid="236552" grpId="0"/>
      <p:bldP spid="2365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76" y="5146467"/>
            <a:ext cx="3088023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082" y="2059599"/>
            <a:ext cx="1105915" cy="378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83C1-A6A0-43B8-9FF3-3ABC6B69C145}" type="slidenum">
              <a:rPr lang="en-US"/>
              <a:pPr/>
              <a:t>8</a:t>
            </a:fld>
            <a:endParaRPr lang="en-US"/>
          </a:p>
        </p:txBody>
      </p:sp>
      <p:sp>
        <p:nvSpPr>
          <p:cNvPr id="233477" name="Rectangle 5"/>
          <p:cNvSpPr>
            <a:spLocks noChangeArrowheads="1"/>
          </p:cNvSpPr>
          <p:nvPr/>
        </p:nvSpPr>
        <p:spPr bwMode="auto">
          <a:xfrm>
            <a:off x="411163" y="1508125"/>
            <a:ext cx="709495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13. Is the Libero allowed to serve in USAV play? </a:t>
            </a:r>
          </a:p>
          <a:p>
            <a:r>
              <a:rPr lang="en-US" sz="2400" dirty="0"/>
              <a:t>     □</a:t>
            </a:r>
            <a:r>
              <a:rPr lang="en-US" dirty="0"/>
              <a:t>  Yes      </a:t>
            </a:r>
            <a:r>
              <a:rPr lang="en-US" sz="2400" dirty="0"/>
              <a:t>□</a:t>
            </a:r>
            <a:r>
              <a:rPr lang="en-US" dirty="0"/>
              <a:t>  No       (3 points)</a:t>
            </a:r>
          </a:p>
        </p:txBody>
      </p:sp>
      <p:sp>
        <p:nvSpPr>
          <p:cNvPr id="233478" name="Text Box 6"/>
          <p:cNvSpPr txBox="1">
            <a:spLocks noChangeArrowheads="1"/>
          </p:cNvSpPr>
          <p:nvPr/>
        </p:nvSpPr>
        <p:spPr bwMode="auto">
          <a:xfrm>
            <a:off x="849097" y="1876051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sp>
        <p:nvSpPr>
          <p:cNvPr id="233479" name="Rectangle 7"/>
          <p:cNvSpPr>
            <a:spLocks noChangeArrowheads="1"/>
          </p:cNvSpPr>
          <p:nvPr/>
        </p:nvSpPr>
        <p:spPr bwMode="auto">
          <a:xfrm>
            <a:off x="411163" y="2534728"/>
            <a:ext cx="687389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14. At 15-15 in set 2 the referee pulls out a red card and says:</a:t>
            </a:r>
            <a:br>
              <a:rPr lang="en-US" dirty="0"/>
            </a:br>
            <a:r>
              <a:rPr lang="en-US" dirty="0"/>
              <a:t>     “Player # 1, Blue team (B) for un-sportsmanlike conduct”</a:t>
            </a:r>
            <a:br>
              <a:rPr lang="en-US" dirty="0"/>
            </a:br>
            <a:r>
              <a:rPr lang="en-US" dirty="0"/>
              <a:t>      and signals a loss of rally.  </a:t>
            </a:r>
          </a:p>
          <a:p>
            <a:endParaRPr lang="en-US" dirty="0"/>
          </a:p>
          <a:p>
            <a:r>
              <a:rPr lang="en-US" dirty="0"/>
              <a:t>      How do you show this point on the White team's side,</a:t>
            </a:r>
            <a:br>
              <a:rPr lang="en-US" dirty="0"/>
            </a:br>
            <a:r>
              <a:rPr lang="en-US" dirty="0"/>
              <a:t>      assuming it happened after point 15?     (3 points)</a:t>
            </a:r>
          </a:p>
        </p:txBody>
      </p:sp>
      <p:sp>
        <p:nvSpPr>
          <p:cNvPr id="233482" name="Text Box 10"/>
          <p:cNvSpPr txBox="1">
            <a:spLocks noChangeArrowheads="1"/>
          </p:cNvSpPr>
          <p:nvPr/>
        </p:nvSpPr>
        <p:spPr bwMode="auto">
          <a:xfrm>
            <a:off x="7591846" y="3263704"/>
            <a:ext cx="26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6600"/>
                </a:solidFill>
              </a:rPr>
              <a:t>/</a:t>
            </a:r>
          </a:p>
        </p:txBody>
      </p:sp>
      <p:sp>
        <p:nvSpPr>
          <p:cNvPr id="233483" name="Text Box 11"/>
          <p:cNvSpPr txBox="1">
            <a:spLocks noChangeArrowheads="1"/>
          </p:cNvSpPr>
          <p:nvPr/>
        </p:nvSpPr>
        <p:spPr bwMode="auto">
          <a:xfrm>
            <a:off x="7542634" y="3291233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0" dirty="0">
                <a:solidFill>
                  <a:srgbClr val="006600"/>
                </a:solidFill>
              </a:rPr>
              <a:t>O</a:t>
            </a:r>
          </a:p>
        </p:txBody>
      </p:sp>
      <p:sp>
        <p:nvSpPr>
          <p:cNvPr id="233484" name="Rectangle 12"/>
          <p:cNvSpPr>
            <a:spLocks noChangeArrowheads="1"/>
          </p:cNvSpPr>
          <p:nvPr/>
        </p:nvSpPr>
        <p:spPr bwMode="auto">
          <a:xfrm>
            <a:off x="411163" y="4505117"/>
            <a:ext cx="64468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15. What would you write in the Sanctions section for the </a:t>
            </a:r>
          </a:p>
          <a:p>
            <a:r>
              <a:rPr lang="en-US" dirty="0"/>
              <a:t>      situation in the previous question?     (3 points)</a:t>
            </a:r>
          </a:p>
        </p:txBody>
      </p:sp>
      <p:sp>
        <p:nvSpPr>
          <p:cNvPr id="233486" name="Text Box 14"/>
          <p:cNvSpPr txBox="1">
            <a:spLocks noChangeArrowheads="1"/>
          </p:cNvSpPr>
          <p:nvPr/>
        </p:nvSpPr>
        <p:spPr bwMode="auto">
          <a:xfrm>
            <a:off x="1616735" y="6001878"/>
            <a:ext cx="25010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6600"/>
                </a:solidFill>
                <a:latin typeface="Comic Sans MS" pitchFamily="66" charset="0"/>
              </a:rPr>
              <a:t>1          B  2  15 15</a:t>
            </a:r>
          </a:p>
        </p:txBody>
      </p:sp>
      <p:pic>
        <p:nvPicPr>
          <p:cNvPr id="14" name="Picture 16" descr="Vball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7" y="6468144"/>
            <a:ext cx="216693" cy="224756"/>
          </a:xfrm>
          <a:prstGeom prst="rect">
            <a:avLst/>
          </a:prstGeom>
          <a:noFill/>
        </p:spPr>
      </p:pic>
      <p:pic>
        <p:nvPicPr>
          <p:cNvPr id="3" name="Picture 9" descr="Click Next">
            <a:extLst>
              <a:ext uri="{FF2B5EF4-FFF2-40B4-BE49-F238E27FC236}">
                <a16:creationId xmlns:a16="http://schemas.microsoft.com/office/drawing/2014/main" id="{F8804088-3939-0370-9B0A-611A12F92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64600" y="1508125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Click Next">
            <a:extLst>
              <a:ext uri="{FF2B5EF4-FFF2-40B4-BE49-F238E27FC236}">
                <a16:creationId xmlns:a16="http://schemas.microsoft.com/office/drawing/2014/main" id="{C5C49546-3D55-C724-D60F-193A0913F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64600" y="1944313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Click Next">
            <a:extLst>
              <a:ext uri="{FF2B5EF4-FFF2-40B4-BE49-F238E27FC236}">
                <a16:creationId xmlns:a16="http://schemas.microsoft.com/office/drawing/2014/main" id="{A5519118-CB04-28C5-D9C8-E4CEC4013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64600" y="3951943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Click Next">
            <a:extLst>
              <a:ext uri="{FF2B5EF4-FFF2-40B4-BE49-F238E27FC236}">
                <a16:creationId xmlns:a16="http://schemas.microsoft.com/office/drawing/2014/main" id="{7A931318-6D54-820C-9033-8B605F30F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64600" y="3374576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lick Next">
            <a:extLst>
              <a:ext uri="{FF2B5EF4-FFF2-40B4-BE49-F238E27FC236}">
                <a16:creationId xmlns:a16="http://schemas.microsoft.com/office/drawing/2014/main" id="{2D9F0312-96E5-1B0F-2BB6-4D6E9A6E0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64600" y="4833746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9">
            <a:extLst>
              <a:ext uri="{FF2B5EF4-FFF2-40B4-BE49-F238E27FC236}">
                <a16:creationId xmlns:a16="http://schemas.microsoft.com/office/drawing/2014/main" id="{FCF3750D-BE60-B255-8C91-D5D174B57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19" y="259771"/>
            <a:ext cx="80930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Junior and Provisional Scorer Test Review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33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33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3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3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3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3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3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3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3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3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0"/>
                                        <p:tgtEl>
                                          <p:spTgt spid="233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233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000"/>
                            </p:stCondLst>
                            <p:childTnLst>
                              <p:par>
                                <p:cTn id="10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7" grpId="0"/>
      <p:bldP spid="233478" grpId="0"/>
      <p:bldP spid="233479" grpId="0"/>
      <p:bldP spid="233482" grpId="0"/>
      <p:bldP spid="233483" grpId="0"/>
      <p:bldP spid="233484" grpId="0"/>
      <p:bldP spid="2334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984" y="3795601"/>
            <a:ext cx="2181378" cy="2573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45523-0329-4C2D-892F-AA247530A3C4}" type="slidenum">
              <a:rPr lang="en-US"/>
              <a:pPr/>
              <a:t>9</a:t>
            </a:fld>
            <a:endParaRPr lang="en-US"/>
          </a:p>
        </p:txBody>
      </p:sp>
      <p:sp>
        <p:nvSpPr>
          <p:cNvPr id="234502" name="Rectangle 6"/>
          <p:cNvSpPr>
            <a:spLocks noChangeArrowheads="1"/>
          </p:cNvSpPr>
          <p:nvPr/>
        </p:nvSpPr>
        <p:spPr bwMode="auto">
          <a:xfrm>
            <a:off x="411163" y="1463675"/>
            <a:ext cx="73612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16. A non-deciding set is won by the first team to reach 25 with a</a:t>
            </a:r>
            <a:br>
              <a:rPr lang="en-US" dirty="0"/>
            </a:br>
            <a:r>
              <a:rPr lang="en-US" dirty="0"/>
              <a:t>     two-point lead.    </a:t>
            </a:r>
          </a:p>
          <a:p>
            <a:r>
              <a:rPr lang="en-US" dirty="0"/>
              <a:t> </a:t>
            </a:r>
            <a:r>
              <a:rPr lang="en-US" sz="2400" dirty="0"/>
              <a:t>□</a:t>
            </a:r>
            <a:r>
              <a:rPr lang="en-US" dirty="0"/>
              <a:t> True   </a:t>
            </a:r>
            <a:r>
              <a:rPr lang="en-US" sz="2400" dirty="0"/>
              <a:t>□</a:t>
            </a:r>
            <a:r>
              <a:rPr lang="en-US" dirty="0"/>
              <a:t> False       (3 points)</a:t>
            </a:r>
          </a:p>
        </p:txBody>
      </p:sp>
      <p:sp>
        <p:nvSpPr>
          <p:cNvPr id="234503" name="Text Box 7"/>
          <p:cNvSpPr txBox="1">
            <a:spLocks noChangeArrowheads="1"/>
          </p:cNvSpPr>
          <p:nvPr/>
        </p:nvSpPr>
        <p:spPr bwMode="auto">
          <a:xfrm>
            <a:off x="492500" y="2102499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sp>
        <p:nvSpPr>
          <p:cNvPr id="234504" name="Rectangle 8"/>
          <p:cNvSpPr>
            <a:spLocks noChangeArrowheads="1"/>
          </p:cNvSpPr>
          <p:nvPr/>
        </p:nvSpPr>
        <p:spPr bwMode="auto">
          <a:xfrm>
            <a:off x="411162" y="2603500"/>
            <a:ext cx="842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17. The scorer notifies the R2 that the incorrect player has served the ball. </a:t>
            </a:r>
          </a:p>
          <a:p>
            <a:r>
              <a:rPr lang="en-US" dirty="0"/>
              <a:t>      Blue team (B), player #2 served instead of player #3.  The score is</a:t>
            </a:r>
          </a:p>
          <a:p>
            <a:r>
              <a:rPr lang="en-US" dirty="0"/>
              <a:t>      7 to 3 in set 2, Blue leading.  Mark the score sheet at the right.</a:t>
            </a:r>
          </a:p>
          <a:p>
            <a:r>
              <a:rPr lang="en-US" dirty="0"/>
              <a:t>      Include the Sanctions entry, if necessary.    (3 points)</a:t>
            </a:r>
          </a:p>
        </p:txBody>
      </p:sp>
      <p:sp>
        <p:nvSpPr>
          <p:cNvPr id="234506" name="Text Box 10"/>
          <p:cNvSpPr txBox="1">
            <a:spLocks noChangeArrowheads="1"/>
          </p:cNvSpPr>
          <p:nvPr/>
        </p:nvSpPr>
        <p:spPr bwMode="auto">
          <a:xfrm>
            <a:off x="914400" y="5401782"/>
            <a:ext cx="31614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6600"/>
                </a:solidFill>
                <a:latin typeface="Comic Sans MS" pitchFamily="66" charset="0"/>
              </a:rPr>
              <a:t>No entry is made in SANCTIONS</a:t>
            </a:r>
          </a:p>
        </p:txBody>
      </p:sp>
      <p:sp>
        <p:nvSpPr>
          <p:cNvPr id="234508" name="Text Box 12"/>
          <p:cNvSpPr txBox="1">
            <a:spLocks noChangeArrowheads="1"/>
          </p:cNvSpPr>
          <p:nvPr/>
        </p:nvSpPr>
        <p:spPr bwMode="auto">
          <a:xfrm>
            <a:off x="6536444" y="5868727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6600"/>
                </a:solidFill>
              </a:rPr>
              <a:t>7</a:t>
            </a:r>
          </a:p>
        </p:txBody>
      </p:sp>
      <p:pic>
        <p:nvPicPr>
          <p:cNvPr id="15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457" y="4005834"/>
            <a:ext cx="3063552" cy="1389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6" descr="Vball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7" y="6468144"/>
            <a:ext cx="216693" cy="224756"/>
          </a:xfrm>
          <a:prstGeom prst="rect">
            <a:avLst/>
          </a:prstGeom>
          <a:noFill/>
        </p:spPr>
      </p:pic>
      <p:pic>
        <p:nvPicPr>
          <p:cNvPr id="2" name="Picture 9" descr="Click Next">
            <a:extLst>
              <a:ext uri="{FF2B5EF4-FFF2-40B4-BE49-F238E27FC236}">
                <a16:creationId xmlns:a16="http://schemas.microsoft.com/office/drawing/2014/main" id="{BF8990EF-2BD2-0C62-9ED4-F65EE7D62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71106" y="1736724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Click Next">
            <a:extLst>
              <a:ext uri="{FF2B5EF4-FFF2-40B4-BE49-F238E27FC236}">
                <a16:creationId xmlns:a16="http://schemas.microsoft.com/office/drawing/2014/main" id="{164C4CF6-FFC2-22E8-0D52-B23FEA0DD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71106" y="2100262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Click Next">
            <a:extLst>
              <a:ext uri="{FF2B5EF4-FFF2-40B4-BE49-F238E27FC236}">
                <a16:creationId xmlns:a16="http://schemas.microsoft.com/office/drawing/2014/main" id="{789E7E06-423E-8CA4-6E0D-1BF262F60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71106" y="3429000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9">
            <a:extLst>
              <a:ext uri="{FF2B5EF4-FFF2-40B4-BE49-F238E27FC236}">
                <a16:creationId xmlns:a16="http://schemas.microsoft.com/office/drawing/2014/main" id="{C5664A69-3DA7-1118-76B3-44930DAEF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19" y="259771"/>
            <a:ext cx="80930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Junior and Provisional Scorer Test Review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34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34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9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234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2" grpId="0"/>
      <p:bldP spid="234503" grpId="0"/>
      <p:bldP spid="234504" grpId="0"/>
      <p:bldP spid="234506" grpId="0"/>
      <p:bldP spid="23450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F8EB5-0A04-4284-80A6-D37B54B77EC1}" type="slidenum">
              <a:rPr lang="en-US"/>
              <a:pPr/>
              <a:t>10</a:t>
            </a:fld>
            <a:endParaRPr lang="en-US"/>
          </a:p>
        </p:txBody>
      </p:sp>
      <p:sp>
        <p:nvSpPr>
          <p:cNvPr id="235525" name="Rectangle 5"/>
          <p:cNvSpPr>
            <a:spLocks noChangeArrowheads="1"/>
          </p:cNvSpPr>
          <p:nvPr/>
        </p:nvSpPr>
        <p:spPr bwMode="auto">
          <a:xfrm>
            <a:off x="411163" y="1417638"/>
            <a:ext cx="850423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18. During time-outs the scorer indicates to the referee the number of time</a:t>
            </a:r>
            <a:br>
              <a:rPr lang="en-US" dirty="0"/>
            </a:br>
            <a:r>
              <a:rPr lang="en-US" dirty="0"/>
              <a:t>      outs that have been taken by each team.    </a:t>
            </a:r>
            <a:r>
              <a:rPr lang="en-US" sz="2400" dirty="0"/>
              <a:t>□</a:t>
            </a:r>
            <a:r>
              <a:rPr lang="en-US" dirty="0"/>
              <a:t> True   </a:t>
            </a:r>
            <a:r>
              <a:rPr lang="en-US" sz="2400" dirty="0"/>
              <a:t>□</a:t>
            </a:r>
            <a:r>
              <a:rPr lang="en-US" dirty="0"/>
              <a:t> False     (3 points)</a:t>
            </a:r>
          </a:p>
        </p:txBody>
      </p:sp>
      <p:sp>
        <p:nvSpPr>
          <p:cNvPr id="235526" name="Text Box 6"/>
          <p:cNvSpPr txBox="1">
            <a:spLocks noChangeArrowheads="1"/>
          </p:cNvSpPr>
          <p:nvPr/>
        </p:nvSpPr>
        <p:spPr bwMode="auto">
          <a:xfrm>
            <a:off x="5438403" y="177925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sp>
        <p:nvSpPr>
          <p:cNvPr id="235527" name="Rectangle 7"/>
          <p:cNvSpPr>
            <a:spLocks noChangeArrowheads="1"/>
          </p:cNvSpPr>
          <p:nvPr/>
        </p:nvSpPr>
        <p:spPr bwMode="auto">
          <a:xfrm>
            <a:off x="411163" y="2295039"/>
            <a:ext cx="85963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19. When a player substitution is made the following is recorded on the score</a:t>
            </a:r>
            <a:br>
              <a:rPr lang="en-US" dirty="0"/>
            </a:br>
            <a:r>
              <a:rPr lang="en-US" dirty="0"/>
              <a:t>      sheet:  the exiting player’s number is slashed, the entering player's</a:t>
            </a:r>
            <a:br>
              <a:rPr lang="en-US" dirty="0"/>
            </a:br>
            <a:r>
              <a:rPr lang="en-US" dirty="0"/>
              <a:t>      number is recorded, the score is noted in the Score at Substitution</a:t>
            </a:r>
            <a:br>
              <a:rPr lang="en-US" dirty="0"/>
            </a:br>
            <a:r>
              <a:rPr lang="en-US" dirty="0"/>
              <a:t>      section and the total number of Substitutions is slashed.</a:t>
            </a:r>
            <a:br>
              <a:rPr lang="en-US" dirty="0"/>
            </a:br>
            <a:r>
              <a:rPr lang="en-US" dirty="0"/>
              <a:t>       </a:t>
            </a:r>
            <a:r>
              <a:rPr lang="en-US" sz="2400" dirty="0"/>
              <a:t>□</a:t>
            </a:r>
            <a:r>
              <a:rPr lang="en-US" dirty="0"/>
              <a:t> True   </a:t>
            </a:r>
            <a:r>
              <a:rPr lang="en-US" sz="2400" dirty="0"/>
              <a:t>□</a:t>
            </a:r>
            <a:r>
              <a:rPr lang="en-US" dirty="0"/>
              <a:t> False     (3 points)</a:t>
            </a:r>
          </a:p>
        </p:txBody>
      </p:sp>
      <p:sp>
        <p:nvSpPr>
          <p:cNvPr id="235528" name="Text Box 8"/>
          <p:cNvSpPr txBox="1">
            <a:spLocks noChangeArrowheads="1"/>
          </p:cNvSpPr>
          <p:nvPr/>
        </p:nvSpPr>
        <p:spPr bwMode="auto">
          <a:xfrm>
            <a:off x="1792128" y="3480630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sp>
        <p:nvSpPr>
          <p:cNvPr id="235529" name="Rectangle 9"/>
          <p:cNvSpPr>
            <a:spLocks noChangeArrowheads="1"/>
          </p:cNvSpPr>
          <p:nvPr/>
        </p:nvSpPr>
        <p:spPr bwMode="auto">
          <a:xfrm>
            <a:off x="411163" y="3820443"/>
            <a:ext cx="797921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20. Do you enter the libero players on the score sheet?</a:t>
            </a:r>
          </a:p>
          <a:p>
            <a:r>
              <a:rPr lang="en-US" dirty="0"/>
              <a:t>     </a:t>
            </a:r>
            <a:r>
              <a:rPr lang="en-US" sz="2400" dirty="0"/>
              <a:t>□</a:t>
            </a:r>
            <a:r>
              <a:rPr lang="en-US" dirty="0"/>
              <a:t> Yes   </a:t>
            </a:r>
            <a:r>
              <a:rPr lang="en-US" sz="2400" dirty="0"/>
              <a:t>□</a:t>
            </a:r>
            <a:r>
              <a:rPr lang="en-US" dirty="0"/>
              <a:t> No    (3 points) </a:t>
            </a:r>
          </a:p>
        </p:txBody>
      </p:sp>
      <p:sp>
        <p:nvSpPr>
          <p:cNvPr id="235530" name="Text Box 10"/>
          <p:cNvSpPr txBox="1">
            <a:spLocks noChangeArrowheads="1"/>
          </p:cNvSpPr>
          <p:nvPr/>
        </p:nvSpPr>
        <p:spPr bwMode="auto">
          <a:xfrm>
            <a:off x="746848" y="4184721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sp>
        <p:nvSpPr>
          <p:cNvPr id="235531" name="Rectangle 11"/>
          <p:cNvSpPr>
            <a:spLocks noChangeArrowheads="1"/>
          </p:cNvSpPr>
          <p:nvPr/>
        </p:nvSpPr>
        <p:spPr bwMode="auto">
          <a:xfrm>
            <a:off x="411163" y="4624204"/>
            <a:ext cx="8550275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21. If a player is expelled or disqualified a penalty point or loss of rally is</a:t>
            </a:r>
            <a:br>
              <a:rPr lang="en-US" dirty="0"/>
            </a:br>
            <a:r>
              <a:rPr lang="en-US" dirty="0"/>
              <a:t>      also awarded.     </a:t>
            </a:r>
            <a:r>
              <a:rPr lang="en-US" sz="2400" dirty="0"/>
              <a:t>□</a:t>
            </a:r>
            <a:r>
              <a:rPr lang="en-US" dirty="0"/>
              <a:t> True   </a:t>
            </a:r>
            <a:r>
              <a:rPr lang="en-US" sz="2400" dirty="0"/>
              <a:t>□</a:t>
            </a:r>
            <a:r>
              <a:rPr lang="en-US" dirty="0"/>
              <a:t> False     (3 points) </a:t>
            </a:r>
          </a:p>
        </p:txBody>
      </p:sp>
      <p:sp>
        <p:nvSpPr>
          <p:cNvPr id="235532" name="Text Box 12"/>
          <p:cNvSpPr txBox="1">
            <a:spLocks noChangeArrowheads="1"/>
          </p:cNvSpPr>
          <p:nvPr/>
        </p:nvSpPr>
        <p:spPr bwMode="auto">
          <a:xfrm>
            <a:off x="3558459" y="4990223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sp>
        <p:nvSpPr>
          <p:cNvPr id="235533" name="Rectangle 13"/>
          <p:cNvSpPr>
            <a:spLocks noChangeArrowheads="1"/>
          </p:cNvSpPr>
          <p:nvPr/>
        </p:nvSpPr>
        <p:spPr bwMode="auto">
          <a:xfrm>
            <a:off x="411163" y="5537016"/>
            <a:ext cx="859631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22. All sanctions remain in effect for the entire match and are carried over</a:t>
            </a:r>
            <a:br>
              <a:rPr lang="en-US" dirty="0"/>
            </a:br>
            <a:r>
              <a:rPr lang="en-US" dirty="0"/>
              <a:t>      to succeeding set score sheets.        </a:t>
            </a:r>
            <a:r>
              <a:rPr lang="en-US" sz="2400" dirty="0"/>
              <a:t>□</a:t>
            </a:r>
            <a:r>
              <a:rPr lang="en-US" dirty="0"/>
              <a:t> True   </a:t>
            </a:r>
            <a:r>
              <a:rPr lang="en-US" sz="2400" dirty="0"/>
              <a:t>□</a:t>
            </a:r>
            <a:r>
              <a:rPr lang="en-US" dirty="0"/>
              <a:t> False     (3 points) </a:t>
            </a:r>
          </a:p>
        </p:txBody>
      </p:sp>
      <p:sp>
        <p:nvSpPr>
          <p:cNvPr id="235534" name="Text Box 14"/>
          <p:cNvSpPr txBox="1">
            <a:spLocks noChangeArrowheads="1"/>
          </p:cNvSpPr>
          <p:nvPr/>
        </p:nvSpPr>
        <p:spPr bwMode="auto">
          <a:xfrm>
            <a:off x="4773273" y="5899798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pic>
        <p:nvPicPr>
          <p:cNvPr id="15" name="Picture 16" descr="Vball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7" y="6468144"/>
            <a:ext cx="216693" cy="224756"/>
          </a:xfrm>
          <a:prstGeom prst="rect">
            <a:avLst/>
          </a:prstGeom>
          <a:noFill/>
        </p:spPr>
      </p:pic>
      <p:pic>
        <p:nvPicPr>
          <p:cNvPr id="2" name="Picture 9" descr="Click Next">
            <a:extLst>
              <a:ext uri="{FF2B5EF4-FFF2-40B4-BE49-F238E27FC236}">
                <a16:creationId xmlns:a16="http://schemas.microsoft.com/office/drawing/2014/main" id="{977B7CD1-17CC-00AD-B993-AADD6BBED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0414" y="1539878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Click Next">
            <a:extLst>
              <a:ext uri="{FF2B5EF4-FFF2-40B4-BE49-F238E27FC236}">
                <a16:creationId xmlns:a16="http://schemas.microsoft.com/office/drawing/2014/main" id="{B02B28B9-1253-BCE0-B209-AC2914CB9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3662" y="1826854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Click Next">
            <a:extLst>
              <a:ext uri="{FF2B5EF4-FFF2-40B4-BE49-F238E27FC236}">
                <a16:creationId xmlns:a16="http://schemas.microsoft.com/office/drawing/2014/main" id="{0CE37825-2899-084A-9139-696449312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0414" y="3216094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Click Next">
            <a:extLst>
              <a:ext uri="{FF2B5EF4-FFF2-40B4-BE49-F238E27FC236}">
                <a16:creationId xmlns:a16="http://schemas.microsoft.com/office/drawing/2014/main" id="{19C2BBE1-CD18-6ECD-607F-C67CFBD67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0414" y="3499171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Click Next">
            <a:extLst>
              <a:ext uri="{FF2B5EF4-FFF2-40B4-BE49-F238E27FC236}">
                <a16:creationId xmlns:a16="http://schemas.microsoft.com/office/drawing/2014/main" id="{6485E687-A991-40AD-F008-80626752A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0414" y="3857464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lick Next">
            <a:extLst>
              <a:ext uri="{FF2B5EF4-FFF2-40B4-BE49-F238E27FC236}">
                <a16:creationId xmlns:a16="http://schemas.microsoft.com/office/drawing/2014/main" id="{482CD1D6-E5EC-7833-5D08-4C198EAFE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0414" y="4150304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Click Next">
            <a:extLst>
              <a:ext uri="{FF2B5EF4-FFF2-40B4-BE49-F238E27FC236}">
                <a16:creationId xmlns:a16="http://schemas.microsoft.com/office/drawing/2014/main" id="{5D7201C0-52A8-1482-641A-392C9DE1A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0414" y="4728566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lick Next">
            <a:extLst>
              <a:ext uri="{FF2B5EF4-FFF2-40B4-BE49-F238E27FC236}">
                <a16:creationId xmlns:a16="http://schemas.microsoft.com/office/drawing/2014/main" id="{D53DB3DA-CB0A-7D55-5888-BACF4218E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0414" y="5011207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lick Next">
            <a:extLst>
              <a:ext uri="{FF2B5EF4-FFF2-40B4-BE49-F238E27FC236}">
                <a16:creationId xmlns:a16="http://schemas.microsoft.com/office/drawing/2014/main" id="{AA9EA5C3-71E1-5C9B-CDC2-AD9233D38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0414" y="5709940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9">
            <a:extLst>
              <a:ext uri="{FF2B5EF4-FFF2-40B4-BE49-F238E27FC236}">
                <a16:creationId xmlns:a16="http://schemas.microsoft.com/office/drawing/2014/main" id="{EFD6C3EC-3BA2-ECC0-E914-B74183E75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19" y="259771"/>
            <a:ext cx="80930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Junior and Provisional Scorer Test Review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35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35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235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35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35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35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35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35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1000"/>
                                        <p:tgtEl>
                                          <p:spTgt spid="235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000"/>
                            </p:stCondLst>
                            <p:childTnLst>
                              <p:par>
                                <p:cTn id="1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000"/>
                            </p:stCondLst>
                            <p:childTnLst>
                              <p:par>
                                <p:cTn id="15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000"/>
                            </p:stCondLst>
                            <p:childTnLst>
                              <p:par>
                                <p:cTn id="15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5" grpId="0"/>
      <p:bldP spid="235526" grpId="0"/>
      <p:bldP spid="235527" grpId="0"/>
      <p:bldP spid="235528" grpId="0"/>
      <p:bldP spid="235529" grpId="0"/>
      <p:bldP spid="235530" grpId="0"/>
      <p:bldP spid="235531" grpId="0"/>
      <p:bldP spid="235532" grpId="0"/>
      <p:bldP spid="235533" grpId="0"/>
      <p:bldP spid="2355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629" name="Picture 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49" y="3498505"/>
            <a:ext cx="8392994" cy="110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1" descr="TestB_12keyQ23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4165" y="1942330"/>
            <a:ext cx="2478024" cy="1466088"/>
          </a:xfrm>
          <a:prstGeom prst="rect">
            <a:avLst/>
          </a:prstGeom>
        </p:spPr>
      </p:pic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47B85-0119-46FF-B4F1-2B76C08C3369}" type="slidenum">
              <a:rPr lang="en-US"/>
              <a:pPr/>
              <a:t>11</a:t>
            </a:fld>
            <a:endParaRPr lang="en-US"/>
          </a:p>
        </p:txBody>
      </p:sp>
      <p:sp>
        <p:nvSpPr>
          <p:cNvPr id="237573" name="Rectangle 5"/>
          <p:cNvSpPr>
            <a:spLocks noChangeArrowheads="1"/>
          </p:cNvSpPr>
          <p:nvPr/>
        </p:nvSpPr>
        <p:spPr bwMode="auto">
          <a:xfrm>
            <a:off x="411163" y="1554163"/>
            <a:ext cx="85502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23. Fill out the third set score sheet example below.  The Purple team (A)</a:t>
            </a:r>
            <a:br>
              <a:rPr lang="en-US" dirty="0"/>
            </a:br>
            <a:r>
              <a:rPr lang="en-US" dirty="0"/>
              <a:t>      serves first from your left. </a:t>
            </a:r>
            <a:r>
              <a:rPr lang="en-US" sz="1400" dirty="0"/>
              <a:t>(15 Points)</a:t>
            </a:r>
          </a:p>
        </p:txBody>
      </p:sp>
      <p:sp>
        <p:nvSpPr>
          <p:cNvPr id="237578" name="Text Box 10"/>
          <p:cNvSpPr txBox="1">
            <a:spLocks noChangeArrowheads="1"/>
          </p:cNvSpPr>
          <p:nvPr/>
        </p:nvSpPr>
        <p:spPr bwMode="auto">
          <a:xfrm>
            <a:off x="1278051" y="3830214"/>
            <a:ext cx="7409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PURPLE</a:t>
            </a:r>
            <a:endParaRPr lang="en-US" sz="1200" baseline="-2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37579" name="Text Box 11"/>
          <p:cNvSpPr txBox="1">
            <a:spLocks noChangeArrowheads="1"/>
          </p:cNvSpPr>
          <p:nvPr/>
        </p:nvSpPr>
        <p:spPr bwMode="auto">
          <a:xfrm>
            <a:off x="2705096" y="3812182"/>
            <a:ext cx="29687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A</a:t>
            </a:r>
            <a:endParaRPr lang="en-US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37580" name="Text Box 12"/>
          <p:cNvSpPr txBox="1">
            <a:spLocks noChangeArrowheads="1"/>
          </p:cNvSpPr>
          <p:nvPr/>
        </p:nvSpPr>
        <p:spPr bwMode="auto">
          <a:xfrm>
            <a:off x="3255944" y="3821708"/>
            <a:ext cx="4010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aseline="-25000" dirty="0">
                <a:solidFill>
                  <a:srgbClr val="006600"/>
                </a:solidFill>
                <a:latin typeface="Comic Sans MS" pitchFamily="66" charset="0"/>
              </a:rPr>
              <a:t>X</a:t>
            </a:r>
            <a:r>
              <a:rPr lang="en-US" sz="1200" baseline="300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B</a:t>
            </a:r>
          </a:p>
        </p:txBody>
      </p:sp>
      <p:sp>
        <p:nvSpPr>
          <p:cNvPr id="237581" name="Text Box 13"/>
          <p:cNvSpPr txBox="1">
            <a:spLocks noChangeArrowheads="1"/>
          </p:cNvSpPr>
          <p:nvPr/>
        </p:nvSpPr>
        <p:spPr bwMode="auto">
          <a:xfrm>
            <a:off x="4415979" y="3826470"/>
            <a:ext cx="6078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GOLD</a:t>
            </a:r>
            <a:endParaRPr lang="en-US" sz="12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37583" name="Text Box 15"/>
          <p:cNvSpPr txBox="1">
            <a:spLocks noChangeArrowheads="1"/>
          </p:cNvSpPr>
          <p:nvPr/>
        </p:nvSpPr>
        <p:spPr bwMode="auto">
          <a:xfrm>
            <a:off x="3308209" y="4205869"/>
            <a:ext cx="23663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12    8    15    2     3    7</a:t>
            </a:r>
            <a:endParaRPr lang="en-US" sz="12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37584" name="Text Box 16"/>
          <p:cNvSpPr txBox="1">
            <a:spLocks noChangeArrowheads="1"/>
          </p:cNvSpPr>
          <p:nvPr/>
        </p:nvSpPr>
        <p:spPr bwMode="auto">
          <a:xfrm>
            <a:off x="7218363" y="3828058"/>
            <a:ext cx="7409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PURPLE</a:t>
            </a:r>
            <a:endParaRPr lang="en-US" sz="12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37585" name="Text Box 17"/>
          <p:cNvSpPr txBox="1">
            <a:spLocks noChangeArrowheads="1"/>
          </p:cNvSpPr>
          <p:nvPr/>
        </p:nvSpPr>
        <p:spPr bwMode="auto">
          <a:xfrm>
            <a:off x="6722032" y="3816945"/>
            <a:ext cx="295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A</a:t>
            </a:r>
            <a:endParaRPr lang="en-US" sz="12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37587" name="Rectangle 19"/>
          <p:cNvSpPr>
            <a:spLocks noChangeArrowheads="1"/>
          </p:cNvSpPr>
          <p:nvPr/>
        </p:nvSpPr>
        <p:spPr bwMode="auto">
          <a:xfrm>
            <a:off x="411163" y="4935529"/>
            <a:ext cx="818017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24. The referee makes the following signal. 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Do you make any entry on the score sheet?</a:t>
            </a:r>
          </a:p>
          <a:p>
            <a:r>
              <a:rPr lang="en-US" dirty="0"/>
              <a:t>       </a:t>
            </a:r>
            <a:r>
              <a:rPr lang="en-US" sz="2400" dirty="0"/>
              <a:t>□</a:t>
            </a:r>
            <a:r>
              <a:rPr lang="en-US" dirty="0"/>
              <a:t> Yes </a:t>
            </a:r>
            <a:r>
              <a:rPr lang="en-US" sz="2400" dirty="0"/>
              <a:t>□</a:t>
            </a:r>
            <a:r>
              <a:rPr lang="en-US" dirty="0"/>
              <a:t> No    (2 points) </a:t>
            </a:r>
          </a:p>
        </p:txBody>
      </p:sp>
      <p:graphicFrame>
        <p:nvGraphicFramePr>
          <p:cNvPr id="23758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3645371"/>
              </p:ext>
            </p:extLst>
          </p:nvPr>
        </p:nvGraphicFramePr>
        <p:xfrm>
          <a:off x="5745987" y="5030779"/>
          <a:ext cx="1046163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829800" imgH="1086480" progId="CorelDraw.Graphic.13">
                  <p:embed/>
                </p:oleObj>
              </mc:Choice>
              <mc:Fallback>
                <p:oleObj name="CorelDRAW" r:id="rId4" imgW="829800" imgH="1086480" progId="CorelDraw.Graphic.1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5987" y="5030779"/>
                        <a:ext cx="1046163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589" name="Text Box 21"/>
          <p:cNvSpPr txBox="1">
            <a:spLocks noChangeArrowheads="1"/>
          </p:cNvSpPr>
          <p:nvPr/>
        </p:nvSpPr>
        <p:spPr bwMode="auto">
          <a:xfrm>
            <a:off x="1578173" y="612131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X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2317363" y="3600844"/>
            <a:ext cx="269626" cy="276999"/>
            <a:chOff x="777140" y="3998974"/>
            <a:chExt cx="269626" cy="276999"/>
          </a:xfrm>
        </p:grpSpPr>
        <p:sp>
          <p:nvSpPr>
            <p:cNvPr id="23" name="Oval 22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7140" y="399897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5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944238" y="3814584"/>
            <a:ext cx="269626" cy="276999"/>
            <a:chOff x="781903" y="4003737"/>
            <a:chExt cx="269626" cy="276999"/>
          </a:xfrm>
        </p:grpSpPr>
        <p:sp>
          <p:nvSpPr>
            <p:cNvPr id="26" name="Oval 25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1903" y="400373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1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700337" y="4372402"/>
            <a:ext cx="269626" cy="276999"/>
            <a:chOff x="777140" y="3998974"/>
            <a:chExt cx="269626" cy="276999"/>
          </a:xfrm>
        </p:grpSpPr>
        <p:sp>
          <p:nvSpPr>
            <p:cNvPr id="29" name="Oval 28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77140" y="399897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091703" y="3413181"/>
            <a:ext cx="269626" cy="276999"/>
            <a:chOff x="781903" y="3998974"/>
            <a:chExt cx="269626" cy="276999"/>
          </a:xfrm>
        </p:grpSpPr>
        <p:sp>
          <p:nvSpPr>
            <p:cNvPr id="32" name="Oval 31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81903" y="399897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4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924738" y="3811036"/>
            <a:ext cx="269626" cy="276999"/>
            <a:chOff x="781903" y="3998974"/>
            <a:chExt cx="269626" cy="276999"/>
          </a:xfrm>
        </p:grpSpPr>
        <p:sp>
          <p:nvSpPr>
            <p:cNvPr id="35" name="Oval 34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81903" y="399897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6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476013" y="4372570"/>
            <a:ext cx="269626" cy="276999"/>
            <a:chOff x="777140" y="3998974"/>
            <a:chExt cx="269626" cy="276999"/>
          </a:xfrm>
        </p:grpSpPr>
        <p:sp>
          <p:nvSpPr>
            <p:cNvPr id="38" name="Oval 37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77140" y="399897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8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245940" y="3430512"/>
            <a:ext cx="269626" cy="276999"/>
            <a:chOff x="781903" y="4002039"/>
            <a:chExt cx="269626" cy="276999"/>
          </a:xfrm>
        </p:grpSpPr>
        <p:sp>
          <p:nvSpPr>
            <p:cNvPr id="41" name="Oval 40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81903" y="400203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9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092857" y="3816313"/>
            <a:ext cx="354584" cy="276999"/>
            <a:chOff x="739424" y="3998974"/>
            <a:chExt cx="354584" cy="276999"/>
          </a:xfrm>
        </p:grpSpPr>
        <p:sp>
          <p:nvSpPr>
            <p:cNvPr id="44" name="Oval 43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39424" y="399897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10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347434" y="4373485"/>
            <a:ext cx="354584" cy="276999"/>
            <a:chOff x="744187" y="3998974"/>
            <a:chExt cx="354584" cy="276999"/>
          </a:xfrm>
        </p:grpSpPr>
        <p:sp>
          <p:nvSpPr>
            <p:cNvPr id="47" name="Oval 46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44187" y="399897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12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607146" y="3417682"/>
            <a:ext cx="354584" cy="276999"/>
            <a:chOff x="1706709" y="2348400"/>
            <a:chExt cx="354584" cy="276999"/>
          </a:xfrm>
        </p:grpSpPr>
        <p:sp>
          <p:nvSpPr>
            <p:cNvPr id="50" name="Oval 49"/>
            <p:cNvSpPr/>
            <p:nvPr/>
          </p:nvSpPr>
          <p:spPr bwMode="auto">
            <a:xfrm>
              <a:off x="1794431" y="239417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706709" y="234840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13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741262" y="3613752"/>
            <a:ext cx="354584" cy="276999"/>
            <a:chOff x="1706709" y="2348400"/>
            <a:chExt cx="354584" cy="276999"/>
          </a:xfrm>
        </p:grpSpPr>
        <p:sp>
          <p:nvSpPr>
            <p:cNvPr id="54" name="Oval 53"/>
            <p:cNvSpPr/>
            <p:nvPr/>
          </p:nvSpPr>
          <p:spPr bwMode="auto">
            <a:xfrm>
              <a:off x="1794431" y="239417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706709" y="234840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14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736855" y="3602372"/>
            <a:ext cx="269625" cy="276999"/>
            <a:chOff x="1744425" y="2348400"/>
            <a:chExt cx="269625" cy="276999"/>
          </a:xfrm>
        </p:grpSpPr>
        <p:sp>
          <p:nvSpPr>
            <p:cNvPr id="57" name="Oval 56"/>
            <p:cNvSpPr/>
            <p:nvPr/>
          </p:nvSpPr>
          <p:spPr bwMode="auto">
            <a:xfrm>
              <a:off x="1794431" y="239417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744425" y="2348400"/>
              <a:ext cx="2696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322095" y="3605882"/>
            <a:ext cx="346120" cy="276999"/>
            <a:chOff x="1706178" y="2348400"/>
            <a:chExt cx="346120" cy="276999"/>
          </a:xfrm>
        </p:grpSpPr>
        <p:sp>
          <p:nvSpPr>
            <p:cNvPr id="60" name="Oval 59"/>
            <p:cNvSpPr/>
            <p:nvPr/>
          </p:nvSpPr>
          <p:spPr bwMode="auto">
            <a:xfrm>
              <a:off x="1794431" y="239417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706178" y="2348400"/>
              <a:ext cx="3461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11</a:t>
              </a:r>
            </a:p>
          </p:txBody>
        </p:sp>
      </p:grpSp>
      <p:pic>
        <p:nvPicPr>
          <p:cNvPr id="63" name="Picture 16" descr="Vball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457" y="6468144"/>
            <a:ext cx="216693" cy="224756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 bwMode="auto">
          <a:xfrm>
            <a:off x="738187" y="4259849"/>
            <a:ext cx="138113" cy="1555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8558985" y="4259848"/>
            <a:ext cx="208776" cy="1555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7582" name="Text Box 14"/>
          <p:cNvSpPr txBox="1">
            <a:spLocks noChangeArrowheads="1"/>
          </p:cNvSpPr>
          <p:nvPr/>
        </p:nvSpPr>
        <p:spPr bwMode="auto">
          <a:xfrm>
            <a:off x="672904" y="4189994"/>
            <a:ext cx="23936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9    16    1    15   12    4</a:t>
            </a:r>
            <a:endParaRPr lang="en-US" sz="12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37586" name="Text Box 18"/>
          <p:cNvSpPr txBox="1">
            <a:spLocks noChangeArrowheads="1"/>
          </p:cNvSpPr>
          <p:nvPr/>
        </p:nvSpPr>
        <p:spPr bwMode="auto">
          <a:xfrm>
            <a:off x="6467241" y="4199518"/>
            <a:ext cx="23936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9    16    1    15   12    4</a:t>
            </a:r>
            <a:endParaRPr lang="en-US" sz="12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65" name="Text Box 14"/>
          <p:cNvSpPr txBox="1">
            <a:spLocks noChangeArrowheads="1"/>
          </p:cNvSpPr>
          <p:nvPr/>
        </p:nvSpPr>
        <p:spPr bwMode="auto">
          <a:xfrm>
            <a:off x="804855" y="3586697"/>
            <a:ext cx="2792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4</a:t>
            </a:r>
            <a:endParaRPr lang="en-US" sz="12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66" name="Text Box 14"/>
          <p:cNvSpPr txBox="1">
            <a:spLocks noChangeArrowheads="1"/>
          </p:cNvSpPr>
          <p:nvPr/>
        </p:nvSpPr>
        <p:spPr bwMode="auto">
          <a:xfrm>
            <a:off x="571500" y="3570354"/>
            <a:ext cx="3337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rgbClr val="006600"/>
                </a:solidFill>
                <a:latin typeface="Comic Sans MS" pitchFamily="66" charset="0"/>
              </a:rPr>
              <a:t>X</a:t>
            </a:r>
            <a:endParaRPr lang="en-US" sz="1600" b="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67" name="Text Box 15"/>
          <p:cNvSpPr txBox="1">
            <a:spLocks noChangeArrowheads="1"/>
          </p:cNvSpPr>
          <p:nvPr/>
        </p:nvSpPr>
        <p:spPr bwMode="auto">
          <a:xfrm>
            <a:off x="4288486" y="3591460"/>
            <a:ext cx="3738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12</a:t>
            </a:r>
            <a:endParaRPr lang="en-US" sz="12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68" name="Text Box 14"/>
          <p:cNvSpPr txBox="1">
            <a:spLocks noChangeArrowheads="1"/>
          </p:cNvSpPr>
          <p:nvPr/>
        </p:nvSpPr>
        <p:spPr bwMode="auto">
          <a:xfrm>
            <a:off x="4094551" y="3574081"/>
            <a:ext cx="3337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rgbClr val="006600"/>
                </a:solidFill>
                <a:latin typeface="Comic Sans MS" pitchFamily="66" charset="0"/>
              </a:rPr>
              <a:t>X</a:t>
            </a:r>
            <a:endParaRPr lang="en-US" sz="1600" b="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69" name="Text Box 14"/>
          <p:cNvSpPr txBox="1">
            <a:spLocks noChangeArrowheads="1"/>
          </p:cNvSpPr>
          <p:nvPr/>
        </p:nvSpPr>
        <p:spPr bwMode="auto">
          <a:xfrm>
            <a:off x="6944367" y="3588253"/>
            <a:ext cx="2792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4</a:t>
            </a:r>
            <a:endParaRPr lang="en-US" sz="12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70" name="Text Box 14"/>
          <p:cNvSpPr txBox="1">
            <a:spLocks noChangeArrowheads="1"/>
          </p:cNvSpPr>
          <p:nvPr/>
        </p:nvSpPr>
        <p:spPr bwMode="auto">
          <a:xfrm>
            <a:off x="6711012" y="3571910"/>
            <a:ext cx="3337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rgbClr val="006600"/>
                </a:solidFill>
                <a:latin typeface="Comic Sans MS" pitchFamily="66" charset="0"/>
              </a:rPr>
              <a:t>X</a:t>
            </a:r>
            <a:endParaRPr lang="en-US" sz="1600" b="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6727904" y="3992528"/>
            <a:ext cx="269626" cy="276999"/>
            <a:chOff x="1749187" y="2348400"/>
            <a:chExt cx="269626" cy="276999"/>
          </a:xfrm>
        </p:grpSpPr>
        <p:sp>
          <p:nvSpPr>
            <p:cNvPr id="72" name="Oval 71"/>
            <p:cNvSpPr/>
            <p:nvPr/>
          </p:nvSpPr>
          <p:spPr bwMode="auto">
            <a:xfrm>
              <a:off x="1794431" y="239417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749187" y="234840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7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486081" y="3298496"/>
            <a:ext cx="354584" cy="276999"/>
            <a:chOff x="1706709" y="2348400"/>
            <a:chExt cx="354584" cy="276999"/>
          </a:xfrm>
        </p:grpSpPr>
        <p:sp>
          <p:nvSpPr>
            <p:cNvPr id="75" name="Oval 74"/>
            <p:cNvSpPr/>
            <p:nvPr/>
          </p:nvSpPr>
          <p:spPr bwMode="auto">
            <a:xfrm>
              <a:off x="1794431" y="2394176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706709" y="234840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15</a:t>
              </a:r>
            </a:p>
          </p:txBody>
        </p:sp>
      </p:grp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2848770" y="3812637"/>
            <a:ext cx="276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aseline="30000" dirty="0">
                <a:solidFill>
                  <a:srgbClr val="006600"/>
                </a:solidFill>
                <a:latin typeface="Comic Sans MS" pitchFamily="66" charset="0"/>
              </a:rPr>
              <a:t>x</a:t>
            </a:r>
          </a:p>
        </p:txBody>
      </p:sp>
      <p:sp>
        <p:nvSpPr>
          <p:cNvPr id="78" name="Text Box 14"/>
          <p:cNvSpPr txBox="1">
            <a:spLocks noChangeArrowheads="1"/>
          </p:cNvSpPr>
          <p:nvPr/>
        </p:nvSpPr>
        <p:spPr bwMode="auto">
          <a:xfrm>
            <a:off x="8508875" y="3597599"/>
            <a:ext cx="2792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3</a:t>
            </a:r>
            <a:endParaRPr lang="en-US" sz="12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79" name="Text Box 10"/>
          <p:cNvSpPr txBox="1">
            <a:spLocks noChangeArrowheads="1"/>
          </p:cNvSpPr>
          <p:nvPr/>
        </p:nvSpPr>
        <p:spPr bwMode="auto">
          <a:xfrm>
            <a:off x="2149023" y="3833491"/>
            <a:ext cx="553357" cy="25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aseline="-20000" dirty="0">
                <a:solidFill>
                  <a:srgbClr val="006600"/>
                </a:solidFill>
                <a:latin typeface="Comic Sans MS" pitchFamily="66" charset="0"/>
              </a:rPr>
              <a:t>22  3</a:t>
            </a:r>
          </a:p>
        </p:txBody>
      </p:sp>
      <p:sp>
        <p:nvSpPr>
          <p:cNvPr id="80" name="Text Box 13"/>
          <p:cNvSpPr txBox="1">
            <a:spLocks noChangeArrowheads="1"/>
          </p:cNvSpPr>
          <p:nvPr/>
        </p:nvSpPr>
        <p:spPr bwMode="auto">
          <a:xfrm>
            <a:off x="3625281" y="3831248"/>
            <a:ext cx="569387" cy="25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aseline="-20000" dirty="0">
                <a:solidFill>
                  <a:srgbClr val="006600"/>
                </a:solidFill>
                <a:latin typeface="Comic Sans MS" pitchFamily="66" charset="0"/>
              </a:rPr>
              <a:t>19  X</a:t>
            </a:r>
            <a:endParaRPr lang="en-US" sz="16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pic>
        <p:nvPicPr>
          <p:cNvPr id="3" name="Picture 9" descr="Click Next">
            <a:extLst>
              <a:ext uri="{FF2B5EF4-FFF2-40B4-BE49-F238E27FC236}">
                <a16:creationId xmlns:a16="http://schemas.microsoft.com/office/drawing/2014/main" id="{E5F8D50E-D852-7AE4-C1A9-F5EF95D38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50649" y="1917902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Click Next">
            <a:extLst>
              <a:ext uri="{FF2B5EF4-FFF2-40B4-BE49-F238E27FC236}">
                <a16:creationId xmlns:a16="http://schemas.microsoft.com/office/drawing/2014/main" id="{A15C162A-C1D3-F795-DB4C-BFA134257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50649" y="4395807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Click Next">
            <a:extLst>
              <a:ext uri="{FF2B5EF4-FFF2-40B4-BE49-F238E27FC236}">
                <a16:creationId xmlns:a16="http://schemas.microsoft.com/office/drawing/2014/main" id="{898F4E5C-88A3-4C07-CE10-6F272235A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50649" y="5790628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">
            <a:extLst>
              <a:ext uri="{FF2B5EF4-FFF2-40B4-BE49-F238E27FC236}">
                <a16:creationId xmlns:a16="http://schemas.microsoft.com/office/drawing/2014/main" id="{7F0CA009-27C3-2099-C656-31F68FEC7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19" y="259771"/>
            <a:ext cx="80930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Junior and Provisional Scorer Test Review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3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37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37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237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000"/>
                            </p:stCondLst>
                            <p:childTnLst>
                              <p:par>
                                <p:cTn id="4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000"/>
                            </p:stCondLst>
                            <p:childTnLst>
                              <p:par>
                                <p:cTn id="6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9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0"/>
                            </p:stCondLst>
                            <p:childTnLst>
                              <p:par>
                                <p:cTn id="6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2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237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3000"/>
                            </p:stCondLst>
                            <p:childTnLst>
                              <p:par>
                                <p:cTn id="7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237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6000"/>
                            </p:stCondLst>
                            <p:childTnLst>
                              <p:par>
                                <p:cTn id="8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8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000"/>
                                        <p:tgtEl>
                                          <p:spTgt spid="23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0"/>
                            </p:stCondLst>
                            <p:childTnLst>
                              <p:par>
                                <p:cTn id="9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237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7000"/>
                            </p:stCondLst>
                            <p:childTnLst>
                              <p:par>
                                <p:cTn id="1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9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237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0000"/>
                            </p:stCondLst>
                            <p:childTnLst>
                              <p:par>
                                <p:cTn id="1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20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2000"/>
                                        <p:tgtEl>
                                          <p:spTgt spid="237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4000"/>
                            </p:stCondLst>
                            <p:childTnLst>
                              <p:par>
                                <p:cTn id="12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60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70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8000"/>
                            </p:stCondLst>
                            <p:childTnLst>
                              <p:par>
                                <p:cTn id="14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1000"/>
                            </p:stCondLst>
                            <p:childTnLst>
                              <p:par>
                                <p:cTn id="14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0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3000"/>
                            </p:stCondLst>
                            <p:childTnLst>
                              <p:par>
                                <p:cTn id="1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5000"/>
                            </p:stCondLst>
                            <p:childTnLst>
                              <p:par>
                                <p:cTn id="1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000"/>
                            </p:stCondLst>
                            <p:childTnLst>
                              <p:par>
                                <p:cTn id="1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9" dur="1000"/>
                                        <p:tgtEl>
                                          <p:spTgt spid="23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3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3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3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000"/>
                            </p:stCondLst>
                            <p:childTnLst>
                              <p:par>
                                <p:cTn id="17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2000"/>
                            </p:stCondLst>
                            <p:childTnLst>
                              <p:par>
                                <p:cTn id="18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237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37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37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237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3000"/>
                            </p:stCondLst>
                            <p:childTnLst>
                              <p:par>
                                <p:cTn id="19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3" grpId="0"/>
      <p:bldP spid="237578" grpId="0"/>
      <p:bldP spid="237579" grpId="0"/>
      <p:bldP spid="237580" grpId="0"/>
      <p:bldP spid="237581" grpId="0"/>
      <p:bldP spid="237583" grpId="0"/>
      <p:bldP spid="237584" grpId="0"/>
      <p:bldP spid="237585" grpId="0"/>
      <p:bldP spid="237587" grpId="0"/>
      <p:bldP spid="237589" grpId="0"/>
      <p:bldP spid="237582" grpId="0"/>
      <p:bldP spid="237586" grpId="0"/>
      <p:bldP spid="65" grpId="0"/>
      <p:bldP spid="66" grpId="0"/>
      <p:bldP spid="67" grpId="0"/>
      <p:bldP spid="68" grpId="0"/>
      <p:bldP spid="69" grpId="0"/>
      <p:bldP spid="70" grpId="0"/>
      <p:bldP spid="77" grpId="0"/>
      <p:bldP spid="78" grpId="0"/>
      <p:bldP spid="79" grpId="0"/>
      <p:bldP spid="8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55A3CDF-4179-A45A-5FD6-C43F568D9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765" y="1991908"/>
            <a:ext cx="5985227" cy="4586171"/>
          </a:xfrm>
          <a:prstGeom prst="rect">
            <a:avLst/>
          </a:prstGeom>
        </p:spPr>
      </p:pic>
      <p:sp>
        <p:nvSpPr>
          <p:cNvPr id="2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A7714-3871-4D8D-9DE2-CD165C47D8AB}" type="slidenum">
              <a:rPr lang="en-US"/>
              <a:pPr/>
              <a:t>12</a:t>
            </a:fld>
            <a:endParaRPr lang="en-US"/>
          </a:p>
        </p:txBody>
      </p:sp>
      <p:sp>
        <p:nvSpPr>
          <p:cNvPr id="238597" name="Rectangle 5"/>
          <p:cNvSpPr>
            <a:spLocks noChangeArrowheads="1"/>
          </p:cNvSpPr>
          <p:nvPr/>
        </p:nvSpPr>
        <p:spPr bwMode="auto">
          <a:xfrm>
            <a:off x="455613" y="1100385"/>
            <a:ext cx="85963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dirty="0"/>
              <a:t>25. Gold #2 serves the ball out which results in Purple winning set point on a side out at 3:02 P.M.  This is a 2 of 3 match.  Purple won set 1 25-9.</a:t>
            </a:r>
          </a:p>
          <a:p>
            <a:r>
              <a:rPr lang="en-US" sz="1600" dirty="0"/>
              <a:t>Complete this scoresheet showing all required entries. Enter an “X” for signatures.     (13 points)</a:t>
            </a:r>
          </a:p>
        </p:txBody>
      </p:sp>
      <p:sp>
        <p:nvSpPr>
          <p:cNvPr id="238602" name="Text Box 10"/>
          <p:cNvSpPr txBox="1">
            <a:spLocks noChangeArrowheads="1"/>
          </p:cNvSpPr>
          <p:nvPr/>
        </p:nvSpPr>
        <p:spPr bwMode="auto">
          <a:xfrm>
            <a:off x="7160509" y="4246842"/>
            <a:ext cx="51648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006600"/>
                </a:solidFill>
                <a:latin typeface="Comic Sans MS" pitchFamily="66" charset="0"/>
              </a:rPr>
              <a:t>15 02</a:t>
            </a:r>
            <a:endParaRPr lang="en-US" sz="9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38603" name="Text Box 11"/>
          <p:cNvSpPr txBox="1">
            <a:spLocks noChangeArrowheads="1"/>
          </p:cNvSpPr>
          <p:nvPr/>
        </p:nvSpPr>
        <p:spPr bwMode="auto">
          <a:xfrm>
            <a:off x="2931464" y="6199229"/>
            <a:ext cx="3714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6600"/>
                </a:solidFill>
                <a:latin typeface="Comic Sans MS" pitchFamily="66" charset="0"/>
              </a:rPr>
              <a:t>25</a:t>
            </a:r>
            <a:endParaRPr lang="en-US" sz="12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38604" name="Oval 12"/>
          <p:cNvSpPr>
            <a:spLocks noChangeArrowheads="1"/>
          </p:cNvSpPr>
          <p:nvPr/>
        </p:nvSpPr>
        <p:spPr bwMode="auto">
          <a:xfrm>
            <a:off x="3006798" y="6213132"/>
            <a:ext cx="228600" cy="228600"/>
          </a:xfrm>
          <a:prstGeom prst="ellipse">
            <a:avLst/>
          </a:prstGeom>
          <a:noFill/>
          <a:ln w="19050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8605" name="Oval 13"/>
          <p:cNvSpPr>
            <a:spLocks noChangeArrowheads="1"/>
          </p:cNvSpPr>
          <p:nvPr/>
        </p:nvSpPr>
        <p:spPr bwMode="auto">
          <a:xfrm>
            <a:off x="6342754" y="6210751"/>
            <a:ext cx="228600" cy="228600"/>
          </a:xfrm>
          <a:prstGeom prst="ellipse">
            <a:avLst/>
          </a:prstGeom>
          <a:noFill/>
          <a:ln w="19050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8606" name="Text Box 14"/>
          <p:cNvSpPr txBox="1">
            <a:spLocks noChangeArrowheads="1"/>
          </p:cNvSpPr>
          <p:nvPr/>
        </p:nvSpPr>
        <p:spPr bwMode="auto">
          <a:xfrm rot="1372082">
            <a:off x="4398516" y="4310599"/>
            <a:ext cx="2487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/</a:t>
            </a:r>
          </a:p>
        </p:txBody>
      </p:sp>
      <p:sp>
        <p:nvSpPr>
          <p:cNvPr id="238608" name="Line 16"/>
          <p:cNvSpPr>
            <a:spLocks noChangeShapeType="1"/>
          </p:cNvSpPr>
          <p:nvPr/>
        </p:nvSpPr>
        <p:spPr bwMode="auto">
          <a:xfrm flipV="1">
            <a:off x="4473550" y="4571399"/>
            <a:ext cx="136525" cy="0"/>
          </a:xfrm>
          <a:prstGeom prst="line">
            <a:avLst/>
          </a:prstGeom>
          <a:noFill/>
          <a:ln w="19050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8613" name="Line 21"/>
          <p:cNvSpPr>
            <a:spLocks noChangeShapeType="1"/>
          </p:cNvSpPr>
          <p:nvPr/>
        </p:nvSpPr>
        <p:spPr bwMode="auto">
          <a:xfrm flipH="1">
            <a:off x="4948202" y="4448386"/>
            <a:ext cx="0" cy="1352525"/>
          </a:xfrm>
          <a:prstGeom prst="line">
            <a:avLst/>
          </a:prstGeom>
          <a:noFill/>
          <a:ln w="19050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8614" name="Line 22"/>
          <p:cNvSpPr>
            <a:spLocks noChangeShapeType="1"/>
          </p:cNvSpPr>
          <p:nvPr/>
        </p:nvSpPr>
        <p:spPr bwMode="auto">
          <a:xfrm flipH="1">
            <a:off x="4536259" y="4574569"/>
            <a:ext cx="0" cy="1232681"/>
          </a:xfrm>
          <a:prstGeom prst="line">
            <a:avLst/>
          </a:prstGeom>
          <a:noFill/>
          <a:ln w="19050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8615" name="Text Box 23"/>
          <p:cNvSpPr txBox="1">
            <a:spLocks noChangeArrowheads="1"/>
          </p:cNvSpPr>
          <p:nvPr/>
        </p:nvSpPr>
        <p:spPr bwMode="auto">
          <a:xfrm>
            <a:off x="6402221" y="2789256"/>
            <a:ext cx="6445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6600"/>
                </a:solidFill>
                <a:latin typeface="Comic Sans MS" pitchFamily="66" charset="0"/>
              </a:rPr>
              <a:t>PURPLE</a:t>
            </a:r>
          </a:p>
        </p:txBody>
      </p:sp>
      <p:sp>
        <p:nvSpPr>
          <p:cNvPr id="238616" name="Text Box 24"/>
          <p:cNvSpPr txBox="1">
            <a:spLocks noChangeArrowheads="1"/>
          </p:cNvSpPr>
          <p:nvPr/>
        </p:nvSpPr>
        <p:spPr bwMode="auto">
          <a:xfrm>
            <a:off x="6397623" y="2907522"/>
            <a:ext cx="533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6600"/>
                </a:solidFill>
                <a:latin typeface="Comic Sans MS" pitchFamily="66" charset="0"/>
              </a:rPr>
              <a:t>GOLD</a:t>
            </a:r>
          </a:p>
        </p:txBody>
      </p:sp>
      <p:sp>
        <p:nvSpPr>
          <p:cNvPr id="238617" name="Text Box 25"/>
          <p:cNvSpPr txBox="1">
            <a:spLocks noChangeArrowheads="1"/>
          </p:cNvSpPr>
          <p:nvPr/>
        </p:nvSpPr>
        <p:spPr bwMode="auto">
          <a:xfrm>
            <a:off x="7311948" y="2788463"/>
            <a:ext cx="34176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6600"/>
                </a:solidFill>
                <a:latin typeface="Comic Sans MS" pitchFamily="66" charset="0"/>
              </a:rPr>
              <a:t>25</a:t>
            </a:r>
            <a:endParaRPr lang="en-US" sz="10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38618" name="Text Box 26"/>
          <p:cNvSpPr txBox="1">
            <a:spLocks noChangeArrowheads="1"/>
          </p:cNvSpPr>
          <p:nvPr/>
        </p:nvSpPr>
        <p:spPr bwMode="auto">
          <a:xfrm>
            <a:off x="7315057" y="2912825"/>
            <a:ext cx="34176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6600"/>
                </a:solidFill>
                <a:latin typeface="Comic Sans MS" pitchFamily="66" charset="0"/>
              </a:rPr>
              <a:t>23</a:t>
            </a:r>
            <a:endParaRPr lang="en-US" sz="1000" baseline="30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100622" y="6341235"/>
            <a:ext cx="284052" cy="307777"/>
            <a:chOff x="774690" y="3989448"/>
            <a:chExt cx="284052" cy="307777"/>
          </a:xfrm>
        </p:grpSpPr>
        <p:sp>
          <p:nvSpPr>
            <p:cNvPr id="29" name="Oval 28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74690" y="398944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4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73900" y="4195378"/>
            <a:ext cx="284052" cy="307777"/>
            <a:chOff x="774690" y="3989448"/>
            <a:chExt cx="284052" cy="307777"/>
          </a:xfrm>
        </p:grpSpPr>
        <p:sp>
          <p:nvSpPr>
            <p:cNvPr id="32" name="Oval 31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74690" y="398944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1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826801" y="6336473"/>
            <a:ext cx="284052" cy="307777"/>
            <a:chOff x="774690" y="3989448"/>
            <a:chExt cx="284052" cy="307777"/>
          </a:xfrm>
        </p:grpSpPr>
        <p:sp>
          <p:nvSpPr>
            <p:cNvPr id="35" name="Oval 34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74690" y="398944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552738" y="4212451"/>
            <a:ext cx="284052" cy="307777"/>
            <a:chOff x="774690" y="3989448"/>
            <a:chExt cx="284052" cy="307777"/>
          </a:xfrm>
        </p:grpSpPr>
        <p:sp>
          <p:nvSpPr>
            <p:cNvPr id="38" name="Oval 37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74690" y="398944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459420" y="6312662"/>
            <a:ext cx="284052" cy="307777"/>
            <a:chOff x="774690" y="3989448"/>
            <a:chExt cx="284052" cy="307777"/>
          </a:xfrm>
        </p:grpSpPr>
        <p:sp>
          <p:nvSpPr>
            <p:cNvPr id="41" name="Oval 40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74690" y="398944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5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974232" y="2817024"/>
            <a:ext cx="284052" cy="307777"/>
            <a:chOff x="774690" y="3989448"/>
            <a:chExt cx="284052" cy="307777"/>
          </a:xfrm>
        </p:grpSpPr>
        <p:sp>
          <p:nvSpPr>
            <p:cNvPr id="44" name="Oval 43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74690" y="398944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6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535312" y="2817024"/>
            <a:ext cx="284052" cy="307777"/>
            <a:chOff x="774690" y="3989448"/>
            <a:chExt cx="284052" cy="307777"/>
          </a:xfrm>
        </p:grpSpPr>
        <p:sp>
          <p:nvSpPr>
            <p:cNvPr id="47" name="Oval 46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74690" y="398944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7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974232" y="2548907"/>
            <a:ext cx="284052" cy="307777"/>
            <a:chOff x="774690" y="3989448"/>
            <a:chExt cx="284052" cy="307777"/>
          </a:xfrm>
        </p:grpSpPr>
        <p:sp>
          <p:nvSpPr>
            <p:cNvPr id="50" name="Oval 49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74690" y="398944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8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535312" y="2548907"/>
            <a:ext cx="284052" cy="307777"/>
            <a:chOff x="774690" y="3989448"/>
            <a:chExt cx="284052" cy="307777"/>
          </a:xfrm>
        </p:grpSpPr>
        <p:sp>
          <p:nvSpPr>
            <p:cNvPr id="53" name="Oval 52"/>
            <p:cNvSpPr/>
            <p:nvPr/>
          </p:nvSpPr>
          <p:spPr bwMode="auto">
            <a:xfrm>
              <a:off x="824765" y="4047129"/>
              <a:ext cx="180975" cy="1809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74690" y="398944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9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CF98BE5-0E6C-1372-BB44-536C9703994A}"/>
              </a:ext>
            </a:extLst>
          </p:cNvPr>
          <p:cNvGrpSpPr/>
          <p:nvPr/>
        </p:nvGrpSpPr>
        <p:grpSpPr>
          <a:xfrm>
            <a:off x="7185907" y="3114209"/>
            <a:ext cx="383438" cy="307777"/>
            <a:chOff x="7881240" y="3171365"/>
            <a:chExt cx="383438" cy="307777"/>
          </a:xfrm>
        </p:grpSpPr>
        <p:sp>
          <p:nvSpPr>
            <p:cNvPr id="62" name="Oval 61"/>
            <p:cNvSpPr/>
            <p:nvPr/>
          </p:nvSpPr>
          <p:spPr bwMode="auto">
            <a:xfrm>
              <a:off x="7952350" y="3204644"/>
              <a:ext cx="241218" cy="24121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881240" y="3171365"/>
              <a:ext cx="3834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12</a:t>
              </a:r>
            </a:p>
          </p:txBody>
        </p:sp>
      </p:grpSp>
      <p:sp>
        <p:nvSpPr>
          <p:cNvPr id="69" name="Text Box 23"/>
          <p:cNvSpPr txBox="1">
            <a:spLocks noChangeArrowheads="1"/>
          </p:cNvSpPr>
          <p:nvPr/>
        </p:nvSpPr>
        <p:spPr bwMode="auto">
          <a:xfrm>
            <a:off x="6596167" y="3275716"/>
            <a:ext cx="2776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6600"/>
                </a:solidFill>
                <a:latin typeface="Comic Sans MS" pitchFamily="66" charset="0"/>
              </a:rPr>
              <a:t>X</a:t>
            </a:r>
          </a:p>
        </p:txBody>
      </p:sp>
      <p:sp>
        <p:nvSpPr>
          <p:cNvPr id="71" name="Text Box 23"/>
          <p:cNvSpPr txBox="1">
            <a:spLocks noChangeArrowheads="1"/>
          </p:cNvSpPr>
          <p:nvPr/>
        </p:nvSpPr>
        <p:spPr bwMode="auto">
          <a:xfrm>
            <a:off x="7270027" y="2582830"/>
            <a:ext cx="39786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6600"/>
                </a:solidFill>
                <a:latin typeface="Comic Sans MS" pitchFamily="66" charset="0"/>
              </a:rPr>
              <a:t>2 0</a:t>
            </a:r>
          </a:p>
        </p:txBody>
      </p:sp>
      <p:sp>
        <p:nvSpPr>
          <p:cNvPr id="72" name="Text Box 23"/>
          <p:cNvSpPr txBox="1">
            <a:spLocks noChangeArrowheads="1"/>
          </p:cNvSpPr>
          <p:nvPr/>
        </p:nvSpPr>
        <p:spPr bwMode="auto">
          <a:xfrm>
            <a:off x="6596167" y="3154043"/>
            <a:ext cx="2776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6600"/>
                </a:solidFill>
                <a:latin typeface="Comic Sans MS" pitchFamily="66" charset="0"/>
              </a:rPr>
              <a:t>X</a:t>
            </a:r>
          </a:p>
        </p:txBody>
      </p:sp>
      <p:pic>
        <p:nvPicPr>
          <p:cNvPr id="79" name="Picture 16" descr="Vball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7" y="6468144"/>
            <a:ext cx="216693" cy="224756"/>
          </a:xfrm>
          <a:prstGeom prst="rect">
            <a:avLst/>
          </a:prstGeom>
          <a:noFill/>
        </p:spPr>
      </p:pic>
      <p:sp>
        <p:nvSpPr>
          <p:cNvPr id="80" name="Line 17"/>
          <p:cNvSpPr>
            <a:spLocks noChangeShapeType="1"/>
          </p:cNvSpPr>
          <p:nvPr/>
        </p:nvSpPr>
        <p:spPr bwMode="auto">
          <a:xfrm flipV="1">
            <a:off x="4779223" y="5672355"/>
            <a:ext cx="136525" cy="0"/>
          </a:xfrm>
          <a:prstGeom prst="line">
            <a:avLst/>
          </a:prstGeom>
          <a:noFill/>
          <a:ln w="19050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" name="Line 20"/>
          <p:cNvSpPr>
            <a:spLocks noChangeShapeType="1"/>
          </p:cNvSpPr>
          <p:nvPr/>
        </p:nvSpPr>
        <p:spPr bwMode="auto">
          <a:xfrm>
            <a:off x="4841134" y="5668984"/>
            <a:ext cx="0" cy="140462"/>
          </a:xfrm>
          <a:prstGeom prst="line">
            <a:avLst/>
          </a:prstGeom>
          <a:noFill/>
          <a:ln w="19050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5" name="Text Box 23"/>
          <p:cNvSpPr txBox="1">
            <a:spLocks noChangeArrowheads="1"/>
          </p:cNvSpPr>
          <p:nvPr/>
        </p:nvSpPr>
        <p:spPr bwMode="auto">
          <a:xfrm>
            <a:off x="6402205" y="2584431"/>
            <a:ext cx="6445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6600"/>
                </a:solidFill>
                <a:latin typeface="Comic Sans MS" pitchFamily="66" charset="0"/>
              </a:rPr>
              <a:t>PURPLE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9D3AE4D-EAB3-42C7-AF68-50CA8F242327}"/>
              </a:ext>
            </a:extLst>
          </p:cNvPr>
          <p:cNvGrpSpPr/>
          <p:nvPr/>
        </p:nvGrpSpPr>
        <p:grpSpPr>
          <a:xfrm>
            <a:off x="7400218" y="3229267"/>
            <a:ext cx="383438" cy="307777"/>
            <a:chOff x="8033640" y="3976994"/>
            <a:chExt cx="383438" cy="30777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FD7C6AC-5CA7-646F-B102-96169F643169}"/>
                </a:ext>
              </a:extLst>
            </p:cNvPr>
            <p:cNvSpPr/>
            <p:nvPr/>
          </p:nvSpPr>
          <p:spPr bwMode="auto">
            <a:xfrm>
              <a:off x="8104750" y="4010273"/>
              <a:ext cx="241218" cy="24121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033640" y="3976994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13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6B01132-7CBC-208C-E06B-A3F3DF6219BF}"/>
              </a:ext>
            </a:extLst>
          </p:cNvPr>
          <p:cNvGrpSpPr/>
          <p:nvPr/>
        </p:nvGrpSpPr>
        <p:grpSpPr>
          <a:xfrm>
            <a:off x="4292799" y="5742253"/>
            <a:ext cx="383438" cy="307777"/>
            <a:chOff x="7953911" y="5947100"/>
            <a:chExt cx="383438" cy="30777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CEBC176-1653-3FB4-DC1C-91984ECBF22C}"/>
                </a:ext>
              </a:extLst>
            </p:cNvPr>
            <p:cNvSpPr/>
            <p:nvPr/>
          </p:nvSpPr>
          <p:spPr bwMode="auto">
            <a:xfrm>
              <a:off x="8025021" y="5980379"/>
              <a:ext cx="241218" cy="24121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953911" y="5947100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10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3096A6-CD04-D1F9-AD7D-AC1A61F0D493}"/>
              </a:ext>
            </a:extLst>
          </p:cNvPr>
          <p:cNvGrpSpPr/>
          <p:nvPr/>
        </p:nvGrpSpPr>
        <p:grpSpPr>
          <a:xfrm>
            <a:off x="4704951" y="5742253"/>
            <a:ext cx="373564" cy="307777"/>
            <a:chOff x="8207779" y="5444000"/>
            <a:chExt cx="373564" cy="307777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39B589-B36B-4EAA-3DC3-804B1878191F}"/>
                </a:ext>
              </a:extLst>
            </p:cNvPr>
            <p:cNvSpPr/>
            <p:nvPr/>
          </p:nvSpPr>
          <p:spPr bwMode="auto">
            <a:xfrm>
              <a:off x="8273952" y="5477279"/>
              <a:ext cx="241218" cy="24121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207779" y="5444000"/>
              <a:ext cx="3735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11</a:t>
              </a:r>
            </a:p>
          </p:txBody>
        </p:sp>
      </p:grpSp>
      <p:pic>
        <p:nvPicPr>
          <p:cNvPr id="3" name="Picture 9" descr="Click Next">
            <a:extLst>
              <a:ext uri="{FF2B5EF4-FFF2-40B4-BE49-F238E27FC236}">
                <a16:creationId xmlns:a16="http://schemas.microsoft.com/office/drawing/2014/main" id="{5A908E66-ED45-0CB3-04E2-95FDBF82D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67917" y="1977578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9">
            <a:extLst>
              <a:ext uri="{FF2B5EF4-FFF2-40B4-BE49-F238E27FC236}">
                <a16:creationId xmlns:a16="http://schemas.microsoft.com/office/drawing/2014/main" id="{64E0DC54-C23A-487B-7D0D-C6E0BDD09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19" y="259771"/>
            <a:ext cx="80930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Junior and Provisional Scorer Test Review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3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38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38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38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38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38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000"/>
                            </p:stCondLst>
                            <p:childTnLst>
                              <p:par>
                                <p:cTn id="57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38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9000"/>
                            </p:stCondLst>
                            <p:childTnLst>
                              <p:par>
                                <p:cTn id="6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1000"/>
                            </p:stCondLst>
                            <p:childTnLst>
                              <p:par>
                                <p:cTn id="6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38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38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38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38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3000"/>
                            </p:stCondLst>
                            <p:childTnLst>
                              <p:par>
                                <p:cTn id="7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23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23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7000"/>
                            </p:stCondLst>
                            <p:childTnLst>
                              <p:par>
                                <p:cTn id="8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9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23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23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1000"/>
                            </p:stCondLst>
                            <p:childTnLst>
                              <p:par>
                                <p:cTn id="9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7000"/>
                            </p:stCondLst>
                            <p:childTnLst>
                              <p:par>
                                <p:cTn id="1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38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950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23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40000"/>
                            </p:stCondLst>
                            <p:childTnLst>
                              <p:par>
                                <p:cTn id="1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2000"/>
                            </p:stCondLst>
                            <p:childTnLst>
                              <p:par>
                                <p:cTn id="1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300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3500"/>
                            </p:stCondLst>
                            <p:childTnLst>
                              <p:par>
                                <p:cTn id="1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1000"/>
                                        <p:tgtEl>
                                          <p:spTgt spid="23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4500"/>
                            </p:stCondLst>
                            <p:childTnLst>
                              <p:par>
                                <p:cTn id="14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65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47500"/>
                            </p:stCondLst>
                            <p:childTnLst>
                              <p:par>
                                <p:cTn id="15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9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500"/>
                            </p:stCondLst>
                            <p:childTnLst>
                              <p:par>
                                <p:cTn id="15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7" grpId="0"/>
      <p:bldP spid="238602" grpId="0"/>
      <p:bldP spid="238603" grpId="0"/>
      <p:bldP spid="238604" grpId="0" animBg="1"/>
      <p:bldP spid="238605" grpId="0" animBg="1"/>
      <p:bldP spid="238606" grpId="0"/>
      <p:bldP spid="238608" grpId="0" animBg="1"/>
      <p:bldP spid="238613" grpId="0" animBg="1"/>
      <p:bldP spid="238614" grpId="0" animBg="1"/>
      <p:bldP spid="238615" grpId="0"/>
      <p:bldP spid="238616" grpId="0"/>
      <p:bldP spid="238617" grpId="0"/>
      <p:bldP spid="238618" grpId="0"/>
      <p:bldP spid="69" grpId="0"/>
      <p:bldP spid="71" grpId="0"/>
      <p:bldP spid="72" grpId="0"/>
      <p:bldP spid="80" grpId="0" animBg="1"/>
      <p:bldP spid="82" grpId="0" animBg="1"/>
      <p:bldP spid="8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5B1C845-3C29-478F-AC04-F21886275021}" type="slidenum">
              <a:rPr lang="en-US" smtClean="0">
                <a:latin typeface="Arial" pitchFamily="34" charset="0"/>
                <a:cs typeface="Arial" pitchFamily="34" charset="0"/>
              </a:rPr>
              <a:pPr/>
              <a:t>13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0" y="4572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i="1" dirty="0">
                <a:solidFill>
                  <a:schemeClr val="accent2"/>
                </a:solidFill>
                <a:latin typeface="Tahoma" pitchFamily="34" charset="0"/>
              </a:rPr>
              <a:t>Be </a:t>
            </a:r>
            <a:r>
              <a:rPr lang="en-US" sz="3200" i="1" u="sng" dirty="0">
                <a:solidFill>
                  <a:schemeClr val="accent2"/>
                </a:solidFill>
                <a:latin typeface="Tahoma" pitchFamily="34" charset="0"/>
              </a:rPr>
              <a:t>SURE</a:t>
            </a:r>
            <a:r>
              <a:rPr lang="en-US" sz="3200" i="1" dirty="0">
                <a:solidFill>
                  <a:schemeClr val="accent2"/>
                </a:solidFill>
                <a:latin typeface="Tahoma" pitchFamily="34" charset="0"/>
              </a:rPr>
              <a:t> the heading of your test</a:t>
            </a:r>
            <a:br>
              <a:rPr lang="en-US" sz="3200" i="1" dirty="0">
                <a:solidFill>
                  <a:schemeClr val="accent2"/>
                </a:solidFill>
                <a:latin typeface="Tahoma" pitchFamily="34" charset="0"/>
              </a:rPr>
            </a:br>
            <a:r>
              <a:rPr lang="en-US" sz="3200" i="1" dirty="0">
                <a:solidFill>
                  <a:schemeClr val="accent2"/>
                </a:solidFill>
                <a:latin typeface="Tahoma" pitchFamily="34" charset="0"/>
              </a:rPr>
              <a:t>is complete before you turn it in!</a:t>
            </a:r>
          </a:p>
        </p:txBody>
      </p:sp>
      <p:pic>
        <p:nvPicPr>
          <p:cNvPr id="222212" name="Picture 4" descr="Vball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475" y="6459538"/>
            <a:ext cx="230188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2213" name="Text Box 5"/>
          <p:cNvSpPr txBox="1">
            <a:spLocks noChangeArrowheads="1"/>
          </p:cNvSpPr>
          <p:nvPr/>
        </p:nvSpPr>
        <p:spPr bwMode="auto">
          <a:xfrm>
            <a:off x="1440972" y="3898512"/>
            <a:ext cx="2987036" cy="1341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Blip>
                <a:blip r:embed="rId4"/>
              </a:buBlip>
            </a:pPr>
            <a:r>
              <a:rPr lang="en-US" sz="2200" dirty="0"/>
              <a:t> Name, Club &amp; Date</a:t>
            </a:r>
          </a:p>
          <a:p>
            <a:pPr>
              <a:lnSpc>
                <a:spcPct val="200000"/>
              </a:lnSpc>
              <a:buBlip>
                <a:blip r:embed="rId4"/>
              </a:buBlip>
            </a:pPr>
            <a:r>
              <a:rPr lang="en-US" sz="2200" dirty="0"/>
              <a:t> Score &amp; Payment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D18C16-3305-2F5F-3ECE-95ADD3D5C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0150" y="2138680"/>
            <a:ext cx="6743700" cy="1266825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EC60BF8-D2C7-57FC-7FCE-CF8BEA5F885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262184" y="3405505"/>
            <a:ext cx="1165824" cy="9355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3DDCCE9-0714-CA96-8404-85EE012064FB}"/>
              </a:ext>
            </a:extLst>
          </p:cNvPr>
          <p:cNvCxnSpPr>
            <a:cxnSpLocks/>
          </p:cNvCxnSpPr>
          <p:nvPr/>
        </p:nvCxnSpPr>
        <p:spPr bwMode="auto">
          <a:xfrm flipV="1">
            <a:off x="4428008" y="3325089"/>
            <a:ext cx="989020" cy="1016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C3979DD-1E66-0857-9F19-83A09145A247}"/>
              </a:ext>
            </a:extLst>
          </p:cNvPr>
          <p:cNvCxnSpPr>
            <a:cxnSpLocks/>
          </p:cNvCxnSpPr>
          <p:nvPr/>
        </p:nvCxnSpPr>
        <p:spPr bwMode="auto">
          <a:xfrm flipV="1">
            <a:off x="4263406" y="2900472"/>
            <a:ext cx="1780630" cy="213656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6DC251A-5C94-44A9-F604-262D01CA4805}"/>
              </a:ext>
            </a:extLst>
          </p:cNvPr>
          <p:cNvCxnSpPr>
            <a:cxnSpLocks/>
          </p:cNvCxnSpPr>
          <p:nvPr/>
        </p:nvCxnSpPr>
        <p:spPr bwMode="auto">
          <a:xfrm flipV="1">
            <a:off x="4263406" y="3032748"/>
            <a:ext cx="2501772" cy="20042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950141D-AA7B-DD5F-69C6-A75322BF5188}"/>
              </a:ext>
            </a:extLst>
          </p:cNvPr>
          <p:cNvCxnSpPr>
            <a:cxnSpLocks/>
          </p:cNvCxnSpPr>
          <p:nvPr/>
        </p:nvCxnSpPr>
        <p:spPr bwMode="auto">
          <a:xfrm flipV="1">
            <a:off x="4428008" y="3322122"/>
            <a:ext cx="2935742" cy="10189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</p:spPr>
      </p:cxnSp>
      <p:pic>
        <p:nvPicPr>
          <p:cNvPr id="24" name="Picture 9" descr="Click Next">
            <a:extLst>
              <a:ext uri="{FF2B5EF4-FFF2-40B4-BE49-F238E27FC236}">
                <a16:creationId xmlns:a16="http://schemas.microsoft.com/office/drawing/2014/main" id="{B36BE1CE-2BD3-8825-499D-68A268293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67917" y="3048997"/>
            <a:ext cx="23018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09883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22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222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22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5B1C845-3C29-478F-AC04-F21886275021}" type="slidenum">
              <a:rPr lang="en-US" smtClean="0">
                <a:latin typeface="Arial" pitchFamily="34" charset="0"/>
                <a:cs typeface="Arial" pitchFamily="34" charset="0"/>
              </a:rPr>
              <a:pPr/>
              <a:t>14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0" y="4572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i="1" dirty="0">
                <a:solidFill>
                  <a:schemeClr val="accent2"/>
                </a:solidFill>
                <a:latin typeface="Tahoma" pitchFamily="34" charset="0"/>
              </a:rPr>
              <a:t>Remember: </a:t>
            </a:r>
            <a:br>
              <a:rPr lang="en-US" sz="3200" i="1" dirty="0">
                <a:solidFill>
                  <a:schemeClr val="accent2"/>
                </a:solidFill>
                <a:latin typeface="Tahoma" pitchFamily="34" charset="0"/>
              </a:rPr>
            </a:br>
            <a:r>
              <a:rPr lang="en-US" sz="3200" i="1" dirty="0">
                <a:solidFill>
                  <a:schemeClr val="accent2"/>
                </a:solidFill>
                <a:latin typeface="Tahoma" pitchFamily="34" charset="0"/>
              </a:rPr>
              <a:t>Scorer Certification Requirements</a:t>
            </a:r>
          </a:p>
        </p:txBody>
      </p:sp>
      <p:pic>
        <p:nvPicPr>
          <p:cNvPr id="222212" name="Picture 4" descr="Vball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475" y="6459538"/>
            <a:ext cx="230188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2213" name="Text Box 5"/>
          <p:cNvSpPr txBox="1">
            <a:spLocks noChangeArrowheads="1"/>
          </p:cNvSpPr>
          <p:nvPr/>
        </p:nvSpPr>
        <p:spPr bwMode="auto">
          <a:xfrm>
            <a:off x="469557" y="1051560"/>
            <a:ext cx="8606651" cy="466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Blip>
                <a:blip r:embed="rId4"/>
              </a:buBlip>
            </a:pPr>
            <a:r>
              <a:rPr lang="en-US" sz="2200" dirty="0"/>
              <a:t> Register In the Lone Star Region </a:t>
            </a:r>
            <a:r>
              <a:rPr lang="en-US" sz="1400" b="0" dirty="0"/>
              <a:t>(USA Volleyball Membership in Sports Engine)</a:t>
            </a:r>
          </a:p>
          <a:p>
            <a:pPr>
              <a:lnSpc>
                <a:spcPct val="200000"/>
              </a:lnSpc>
              <a:buFontTx/>
              <a:buBlip>
                <a:blip r:embed="rId4"/>
              </a:buBlip>
            </a:pPr>
            <a:r>
              <a:rPr lang="en-US" sz="2200" dirty="0"/>
              <a:t> Submit application </a:t>
            </a:r>
            <a:r>
              <a:rPr lang="en-US" sz="1600" b="0" dirty="0"/>
              <a:t>– (pre-register online or at a clinic)</a:t>
            </a:r>
          </a:p>
          <a:p>
            <a:pPr>
              <a:lnSpc>
                <a:spcPct val="200000"/>
              </a:lnSpc>
              <a:buFontTx/>
              <a:buBlip>
                <a:blip r:embed="rId4"/>
              </a:buBlip>
            </a:pPr>
            <a:r>
              <a:rPr lang="en-US" sz="2200" dirty="0"/>
              <a:t> Attend clinic</a:t>
            </a:r>
          </a:p>
          <a:p>
            <a:pPr>
              <a:lnSpc>
                <a:spcPct val="200000"/>
              </a:lnSpc>
              <a:buFontTx/>
              <a:buBlip>
                <a:blip r:embed="rId4"/>
              </a:buBlip>
            </a:pPr>
            <a:r>
              <a:rPr lang="en-US" sz="2200" dirty="0"/>
              <a:t> Take and correct exam</a:t>
            </a:r>
          </a:p>
          <a:p>
            <a:pPr>
              <a:buFontTx/>
              <a:buBlip>
                <a:blip r:embed="rId4"/>
              </a:buBlip>
            </a:pPr>
            <a:r>
              <a:rPr lang="en-US" sz="2200" dirty="0"/>
              <a:t> Receive a passing evaluation on score sheets from two sets</a:t>
            </a:r>
            <a:br>
              <a:rPr lang="en-US" sz="2200" dirty="0"/>
            </a:br>
            <a:r>
              <a:rPr lang="en-US" sz="2200" dirty="0"/>
              <a:t>   at a live match where you are the scorer.</a:t>
            </a:r>
            <a:br>
              <a:rPr lang="en-US" sz="2200" dirty="0"/>
            </a:br>
            <a:r>
              <a:rPr lang="en-US" sz="2200" dirty="0"/>
              <a:t>   </a:t>
            </a:r>
            <a:r>
              <a:rPr lang="en-US" i="1" dirty="0"/>
              <a:t>(submissions may be email to: </a:t>
            </a:r>
            <a:r>
              <a:rPr lang="en-US" u="sng" dirty="0">
                <a:hlinkClick r:id="rId5"/>
              </a:rPr>
              <a:t>lsrscorechair@gmail.com</a:t>
            </a:r>
            <a:r>
              <a:rPr lang="en-US" i="1" dirty="0"/>
              <a:t> or paper)</a:t>
            </a:r>
            <a:br>
              <a:rPr lang="en-US" i="1" dirty="0"/>
            </a:br>
            <a:r>
              <a:rPr lang="en-US" b="0" i="1" dirty="0"/>
              <a:t>     The absolute FINAL date for submission of score sheets is 8/31/26!</a:t>
            </a:r>
          </a:p>
          <a:p>
            <a:pPr>
              <a:lnSpc>
                <a:spcPct val="200000"/>
              </a:lnSpc>
              <a:buFontTx/>
              <a:buBlip>
                <a:blip r:embed="rId4"/>
              </a:buBlip>
            </a:pPr>
            <a:r>
              <a:rPr lang="en-US" sz="2200" dirty="0"/>
              <a:t> Pay applicable fees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4490" y="5669280"/>
            <a:ext cx="82580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* * </a:t>
            </a:r>
            <a:r>
              <a:rPr lang="en-US" sz="2400" b="0" dirty="0">
                <a:solidFill>
                  <a:srgbClr val="00B050"/>
                </a:solidFill>
              </a:rPr>
              <a:t>A </a:t>
            </a:r>
            <a:r>
              <a:rPr lang="en-US" sz="2400" dirty="0">
                <a:solidFill>
                  <a:srgbClr val="00B050"/>
                </a:solidFill>
              </a:rPr>
              <a:t>COMPLETED</a:t>
            </a:r>
            <a:r>
              <a:rPr lang="en-US" sz="2400" b="0" dirty="0">
                <a:solidFill>
                  <a:srgbClr val="00B050"/>
                </a:solidFill>
              </a:rPr>
              <a:t> certification is good for two seasons.</a:t>
            </a:r>
            <a:r>
              <a:rPr lang="en-US" sz="2400" dirty="0">
                <a:solidFill>
                  <a:srgbClr val="00B050"/>
                </a:solidFill>
              </a:rPr>
              <a:t> * *</a:t>
            </a:r>
          </a:p>
        </p:txBody>
      </p:sp>
      <p:pic>
        <p:nvPicPr>
          <p:cNvPr id="7177" name="Picture 9" descr="MCj0441310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26480" y="1864042"/>
            <a:ext cx="1976437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FC2C23-3B3B-4CBC-9C4B-2B861AF4A8D8}"/>
              </a:ext>
            </a:extLst>
          </p:cNvPr>
          <p:cNvSpPr txBox="1"/>
          <p:nvPr/>
        </p:nvSpPr>
        <p:spPr>
          <a:xfrm>
            <a:off x="365760" y="6126480"/>
            <a:ext cx="8558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 Remember: It is </a:t>
            </a:r>
            <a:r>
              <a:rPr lang="en-US" i="1" u="sng" dirty="0">
                <a:solidFill>
                  <a:srgbClr val="FF0000"/>
                </a:solidFill>
              </a:rPr>
              <a:t>your</a:t>
            </a:r>
            <a:r>
              <a:rPr lang="en-US" dirty="0">
                <a:solidFill>
                  <a:srgbClr val="FF0000"/>
                </a:solidFill>
              </a:rPr>
              <a:t> responsibility to submit score sheets from two sets. *</a:t>
            </a:r>
          </a:p>
        </p:txBody>
      </p:sp>
    </p:spTree>
    <p:extLst>
      <p:ext uri="{BB962C8B-B14F-4D97-AF65-F5344CB8AC3E}">
        <p14:creationId xmlns:p14="http://schemas.microsoft.com/office/powerpoint/2010/main" val="333881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22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22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22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22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22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22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" presetClass="entr" presetSubtype="3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6500"/>
                            </p:stCondLst>
                            <p:childTnLst>
                              <p:par>
                                <p:cTn id="4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500"/>
                            </p:stCondLst>
                            <p:childTnLst>
                              <p:par>
                                <p:cTn id="5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6" dur="500"/>
                                        <p:tgtEl>
                                          <p:spTgt spid="22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4E571-4F0D-4DCC-B184-53063792A022}" type="slidenum">
              <a:rPr lang="en-US"/>
              <a:pPr/>
              <a:t>15</a:t>
            </a:fld>
            <a:endParaRPr lang="en-US"/>
          </a:p>
        </p:txBody>
      </p:sp>
      <p:sp>
        <p:nvSpPr>
          <p:cNvPr id="239623" name="Text Box 7"/>
          <p:cNvSpPr txBox="1">
            <a:spLocks noChangeArrowheads="1"/>
          </p:cNvSpPr>
          <p:nvPr/>
        </p:nvSpPr>
        <p:spPr bwMode="auto">
          <a:xfrm>
            <a:off x="1371600" y="1939925"/>
            <a:ext cx="612616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0" i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fin</a:t>
            </a:r>
          </a:p>
        </p:txBody>
      </p:sp>
      <p:pic>
        <p:nvPicPr>
          <p:cNvPr id="6" name="Picture 16" descr="Vball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7" y="6468144"/>
            <a:ext cx="216693" cy="224756"/>
          </a:xfrm>
          <a:prstGeom prst="rect">
            <a:avLst/>
          </a:prstGeom>
          <a:noFill/>
        </p:spPr>
      </p:pic>
      <p:sp>
        <p:nvSpPr>
          <p:cNvPr id="2" name="Text Box 9">
            <a:extLst>
              <a:ext uri="{FF2B5EF4-FFF2-40B4-BE49-F238E27FC236}">
                <a16:creationId xmlns:a16="http://schemas.microsoft.com/office/drawing/2014/main" id="{44CBD1E0-A864-53AF-4D6E-84E6FEBCF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19" y="259771"/>
            <a:ext cx="80930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Junior and Provisional Scorer Test Review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3" grpId="0" autoUpdateAnimBg="0"/>
    </p:bld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10629</TotalTime>
  <Words>1457</Words>
  <Application>Microsoft Office PowerPoint</Application>
  <PresentationFormat>On-screen Show (4:3)</PresentationFormat>
  <Paragraphs>193</Paragraphs>
  <Slides>15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Comic Sans MS</vt:lpstr>
      <vt:lpstr>Tahoma</vt:lpstr>
      <vt:lpstr>Wingdings</vt:lpstr>
      <vt:lpstr>Custom Design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USAV Scoreekeeping Clinic</dc:title>
  <dc:subject>Basic Scorekeeping Clinic for USA Volleyball</dc:subject>
  <dc:creator>C.L. 'Steve' Crane</dc:creator>
  <cp:lastModifiedBy>C Crane</cp:lastModifiedBy>
  <cp:revision>754</cp:revision>
  <dcterms:created xsi:type="dcterms:W3CDTF">2004-07-13T15:18:41Z</dcterms:created>
  <dcterms:modified xsi:type="dcterms:W3CDTF">2025-11-13T16:28:47Z</dcterms:modified>
</cp:coreProperties>
</file>